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287" r:id="rId3"/>
    <p:sldId id="320" r:id="rId4"/>
    <p:sldId id="306" r:id="rId5"/>
    <p:sldId id="288" r:id="rId6"/>
    <p:sldId id="270" r:id="rId7"/>
    <p:sldId id="307" r:id="rId8"/>
    <p:sldId id="277" r:id="rId9"/>
    <p:sldId id="282" r:id="rId10"/>
    <p:sldId id="279" r:id="rId11"/>
    <p:sldId id="308" r:id="rId12"/>
    <p:sldId id="326" r:id="rId13"/>
    <p:sldId id="290" r:id="rId14"/>
    <p:sldId id="327" r:id="rId15"/>
    <p:sldId id="328" r:id="rId16"/>
    <p:sldId id="292" r:id="rId17"/>
    <p:sldId id="315" r:id="rId18"/>
    <p:sldId id="309" r:id="rId19"/>
    <p:sldId id="322" r:id="rId20"/>
    <p:sldId id="316" r:id="rId21"/>
    <p:sldId id="310" r:id="rId22"/>
    <p:sldId id="293" r:id="rId23"/>
    <p:sldId id="311" r:id="rId24"/>
    <p:sldId id="317" r:id="rId25"/>
    <p:sldId id="294" r:id="rId26"/>
    <p:sldId id="312" r:id="rId27"/>
    <p:sldId id="329" r:id="rId28"/>
    <p:sldId id="295" r:id="rId29"/>
    <p:sldId id="296" r:id="rId30"/>
    <p:sldId id="297" r:id="rId31"/>
    <p:sldId id="298" r:id="rId32"/>
    <p:sldId id="314" r:id="rId33"/>
    <p:sldId id="299" r:id="rId34"/>
    <p:sldId id="323" r:id="rId35"/>
    <p:sldId id="324" r:id="rId36"/>
    <p:sldId id="319" r:id="rId37"/>
  </p:sldIdLst>
  <p:sldSz cx="9144000" cy="6858000" type="letter"/>
  <p:notesSz cx="9144000" cy="6858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74" autoAdjust="0"/>
    <p:restoredTop sz="85936" autoAdjust="0"/>
  </p:normalViewPr>
  <p:slideViewPr>
    <p:cSldViewPr snapToGrid="0" snapToObjects="1">
      <p:cViewPr varScale="1">
        <p:scale>
          <a:sx n="99" d="100"/>
          <a:sy n="99" d="100"/>
        </p:scale>
        <p:origin x="1566" y="84"/>
      </p:cViewPr>
      <p:guideLst>
        <p:guide orient="horz" pos="2160"/>
        <p:guide pos="2880"/>
      </p:guideLst>
    </p:cSldViewPr>
  </p:slideViewPr>
  <p:outlineViewPr>
    <p:cViewPr>
      <p:scale>
        <a:sx n="33" d="100"/>
        <a:sy n="33" d="100"/>
      </p:scale>
      <p:origin x="0" y="2296"/>
    </p:cViewPr>
  </p:outlin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White</c:v>
                </c:pt>
              </c:strCache>
            </c:strRef>
          </c:tx>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Sheet1!$B$2:$B$9</c:f>
              <c:numCache>
                <c:formatCode>General</c:formatCode>
                <c:ptCount val="8"/>
                <c:pt idx="0">
                  <c:v>77</c:v>
                </c:pt>
                <c:pt idx="1">
                  <c:v>73</c:v>
                </c:pt>
                <c:pt idx="2">
                  <c:v>70</c:v>
                </c:pt>
                <c:pt idx="3">
                  <c:v>65</c:v>
                </c:pt>
                <c:pt idx="4">
                  <c:v>60</c:v>
                </c:pt>
                <c:pt idx="5">
                  <c:v>55</c:v>
                </c:pt>
                <c:pt idx="6">
                  <c:v>50</c:v>
                </c:pt>
                <c:pt idx="7">
                  <c:v>46</c:v>
                </c:pt>
              </c:numCache>
            </c:numRef>
          </c:val>
          <c:smooth val="0"/>
          <c:extLst>
            <c:ext xmlns:c16="http://schemas.microsoft.com/office/drawing/2014/chart" uri="{C3380CC4-5D6E-409C-BE32-E72D297353CC}">
              <c16:uniqueId val="{00000000-3FC2-9F4A-858E-554342301358}"/>
            </c:ext>
          </c:extLst>
        </c:ser>
        <c:ser>
          <c:idx val="1"/>
          <c:order val="1"/>
          <c:tx>
            <c:strRef>
              <c:f>Sheet1!$C$1</c:f>
              <c:strCache>
                <c:ptCount val="1"/>
                <c:pt idx="0">
                  <c:v>Hispanic</c:v>
                </c:pt>
              </c:strCache>
            </c:strRef>
          </c:tx>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Sheet1!$C$2:$C$9</c:f>
              <c:numCache>
                <c:formatCode>General</c:formatCode>
                <c:ptCount val="8"/>
                <c:pt idx="0">
                  <c:v>18</c:v>
                </c:pt>
                <c:pt idx="1">
                  <c:v>19</c:v>
                </c:pt>
                <c:pt idx="2">
                  <c:v>20</c:v>
                </c:pt>
                <c:pt idx="3">
                  <c:v>22</c:v>
                </c:pt>
                <c:pt idx="4">
                  <c:v>24</c:v>
                </c:pt>
                <c:pt idx="5">
                  <c:v>26</c:v>
                </c:pt>
                <c:pt idx="6">
                  <c:v>29</c:v>
                </c:pt>
                <c:pt idx="7">
                  <c:v>31</c:v>
                </c:pt>
              </c:numCache>
            </c:numRef>
          </c:val>
          <c:smooth val="0"/>
          <c:extLst>
            <c:ext xmlns:c16="http://schemas.microsoft.com/office/drawing/2014/chart" uri="{C3380CC4-5D6E-409C-BE32-E72D297353CC}">
              <c16:uniqueId val="{00000001-3FC2-9F4A-858E-554342301358}"/>
            </c:ext>
          </c:extLst>
        </c:ser>
        <c:ser>
          <c:idx val="2"/>
          <c:order val="2"/>
          <c:tx>
            <c:strRef>
              <c:f>Sheet1!$D$1</c:f>
              <c:strCache>
                <c:ptCount val="1"/>
                <c:pt idx="0">
                  <c:v>Black</c:v>
                </c:pt>
              </c:strCache>
            </c:strRef>
          </c:tx>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Sheet1!$D$2:$D$9</c:f>
              <c:numCache>
                <c:formatCode>General</c:formatCode>
                <c:ptCount val="8"/>
                <c:pt idx="0">
                  <c:v>13</c:v>
                </c:pt>
                <c:pt idx="1">
                  <c:v>13</c:v>
                </c:pt>
                <c:pt idx="2">
                  <c:v>14</c:v>
                </c:pt>
                <c:pt idx="3">
                  <c:v>14</c:v>
                </c:pt>
                <c:pt idx="4">
                  <c:v>14</c:v>
                </c:pt>
                <c:pt idx="5">
                  <c:v>15</c:v>
                </c:pt>
                <c:pt idx="6">
                  <c:v>15</c:v>
                </c:pt>
                <c:pt idx="7">
                  <c:v>16</c:v>
                </c:pt>
              </c:numCache>
            </c:numRef>
          </c:val>
          <c:smooth val="0"/>
          <c:extLst>
            <c:ext xmlns:c16="http://schemas.microsoft.com/office/drawing/2014/chart" uri="{C3380CC4-5D6E-409C-BE32-E72D297353CC}">
              <c16:uniqueId val="{00000002-3FC2-9F4A-858E-554342301358}"/>
            </c:ext>
          </c:extLst>
        </c:ser>
        <c:ser>
          <c:idx val="3"/>
          <c:order val="3"/>
          <c:tx>
            <c:strRef>
              <c:f>Sheet1!$E$1</c:f>
              <c:strCache>
                <c:ptCount val="1"/>
                <c:pt idx="0">
                  <c:v>Asian</c:v>
                </c:pt>
              </c:strCache>
            </c:strRef>
          </c:tx>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Sheet1!$E$2:$E$9</c:f>
              <c:numCache>
                <c:formatCode>General</c:formatCode>
                <c:ptCount val="8"/>
                <c:pt idx="0">
                  <c:v>5</c:v>
                </c:pt>
                <c:pt idx="1">
                  <c:v>6</c:v>
                </c:pt>
                <c:pt idx="2">
                  <c:v>6</c:v>
                </c:pt>
                <c:pt idx="3">
                  <c:v>7</c:v>
                </c:pt>
                <c:pt idx="4">
                  <c:v>7</c:v>
                </c:pt>
                <c:pt idx="5">
                  <c:v>8</c:v>
                </c:pt>
                <c:pt idx="6">
                  <c:v>8</c:v>
                </c:pt>
                <c:pt idx="7">
                  <c:v>9</c:v>
                </c:pt>
              </c:numCache>
            </c:numRef>
          </c:val>
          <c:smooth val="0"/>
          <c:extLst>
            <c:ext xmlns:c16="http://schemas.microsoft.com/office/drawing/2014/chart" uri="{C3380CC4-5D6E-409C-BE32-E72D297353CC}">
              <c16:uniqueId val="{00000003-3FC2-9F4A-858E-554342301358}"/>
            </c:ext>
          </c:extLst>
        </c:ser>
        <c:ser>
          <c:idx val="4"/>
          <c:order val="4"/>
          <c:tx>
            <c:strRef>
              <c:f>Sheet1!$F$1</c:f>
              <c:strCache>
                <c:ptCount val="1"/>
                <c:pt idx="0">
                  <c:v>Native</c:v>
                </c:pt>
              </c:strCache>
            </c:strRef>
          </c:tx>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Sheet1!$F$2:$F$9</c:f>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4-3FC2-9F4A-858E-554342301358}"/>
            </c:ext>
          </c:extLst>
        </c:ser>
        <c:ser>
          <c:idx val="5"/>
          <c:order val="5"/>
          <c:tx>
            <c:strRef>
              <c:f>Sheet1!$G$1</c:f>
              <c:strCache>
                <c:ptCount val="1"/>
                <c:pt idx="0">
                  <c:v>Pacific Islander</c:v>
                </c:pt>
              </c:strCache>
            </c:strRef>
          </c:tx>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Sheet1!$G$2:$G$9</c:f>
              <c:numCache>
                <c:formatCode>General</c:formatCode>
                <c:ptCount val="8"/>
                <c:pt idx="0">
                  <c:v>0</c:v>
                </c:pt>
                <c:pt idx="1">
                  <c:v>0</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5-3FC2-9F4A-858E-554342301358}"/>
            </c:ext>
          </c:extLst>
        </c:ser>
        <c:dLbls>
          <c:showLegendKey val="0"/>
          <c:showVal val="0"/>
          <c:showCatName val="0"/>
          <c:showSerName val="0"/>
          <c:showPercent val="0"/>
          <c:showBubbleSize val="0"/>
        </c:dLbls>
        <c:smooth val="0"/>
        <c:axId val="-800034480"/>
        <c:axId val="-800033952"/>
      </c:lineChart>
      <c:catAx>
        <c:axId val="-800034480"/>
        <c:scaling>
          <c:orientation val="minMax"/>
        </c:scaling>
        <c:delete val="0"/>
        <c:axPos val="b"/>
        <c:numFmt formatCode="General" sourceLinked="1"/>
        <c:majorTickMark val="none"/>
        <c:minorTickMark val="none"/>
        <c:tickLblPos val="nextTo"/>
        <c:crossAx val="-800033952"/>
        <c:crosses val="autoZero"/>
        <c:auto val="1"/>
        <c:lblAlgn val="ctr"/>
        <c:lblOffset val="100"/>
        <c:noMultiLvlLbl val="0"/>
      </c:catAx>
      <c:valAx>
        <c:axId val="-800033952"/>
        <c:scaling>
          <c:orientation val="minMax"/>
        </c:scaling>
        <c:delete val="0"/>
        <c:axPos val="l"/>
        <c:majorGridlines/>
        <c:title>
          <c:tx>
            <c:rich>
              <a:bodyPr/>
              <a:lstStyle/>
              <a:p>
                <a:pPr>
                  <a:defRPr/>
                </a:pPr>
                <a:r>
                  <a:rPr lang="en-US" dirty="0"/>
                  <a:t>% of the U.S.</a:t>
                </a:r>
                <a:r>
                  <a:rPr lang="en-US" baseline="0" dirty="0"/>
                  <a:t> Population</a:t>
                </a:r>
              </a:p>
            </c:rich>
          </c:tx>
          <c:overlay val="0"/>
        </c:title>
        <c:numFmt formatCode="General" sourceLinked="1"/>
        <c:majorTickMark val="none"/>
        <c:minorTickMark val="none"/>
        <c:tickLblPos val="nextTo"/>
        <c:crossAx val="-8000344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PWIU</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BLACK (5)</c:v>
                </c:pt>
                <c:pt idx="1">
                  <c:v>HISPANIC (8)</c:v>
                </c:pt>
                <c:pt idx="2">
                  <c:v>NATIVE (2)</c:v>
                </c:pt>
                <c:pt idx="3">
                  <c:v>PACIFIC ISL. (0)</c:v>
                </c:pt>
                <c:pt idx="4">
                  <c:v>URM (15)</c:v>
                </c:pt>
              </c:strCache>
            </c:strRef>
          </c:cat>
          <c:val>
            <c:numRef>
              <c:f>Sheet1!$B$2:$B$6</c:f>
              <c:numCache>
                <c:formatCode>0.0%</c:formatCode>
                <c:ptCount val="5"/>
                <c:pt idx="0">
                  <c:v>3.3000000000000002E-2</c:v>
                </c:pt>
                <c:pt idx="1">
                  <c:v>5.2999999999999999E-2</c:v>
                </c:pt>
                <c:pt idx="2">
                  <c:v>1.2999999999999999E-2</c:v>
                </c:pt>
                <c:pt idx="3">
                  <c:v>0</c:v>
                </c:pt>
                <c:pt idx="4">
                  <c:v>0.1</c:v>
                </c:pt>
              </c:numCache>
            </c:numRef>
          </c:val>
          <c:extLst>
            <c:ext xmlns:c16="http://schemas.microsoft.com/office/drawing/2014/chart" uri="{C3380CC4-5D6E-409C-BE32-E72D297353CC}">
              <c16:uniqueId val="{00000000-4F4D-6B49-9C06-FC1C4FAAF9E8}"/>
            </c:ext>
          </c:extLst>
        </c:ser>
        <c:ser>
          <c:idx val="1"/>
          <c:order val="1"/>
          <c:tx>
            <c:strRef>
              <c:f>Sheet1!$C$1</c:f>
              <c:strCache>
                <c:ptCount val="1"/>
                <c:pt idx="0">
                  <c:v>2020 CENSUS</c:v>
                </c:pt>
              </c:strCache>
            </c:strRef>
          </c:tx>
          <c:spPr>
            <a:solidFill>
              <a:srgbClr val="0000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BLACK (5)</c:v>
                </c:pt>
                <c:pt idx="1">
                  <c:v>HISPANIC (8)</c:v>
                </c:pt>
                <c:pt idx="2">
                  <c:v>NATIVE (2)</c:v>
                </c:pt>
                <c:pt idx="3">
                  <c:v>PACIFIC ISL. (0)</c:v>
                </c:pt>
                <c:pt idx="4">
                  <c:v>URM (15)</c:v>
                </c:pt>
              </c:strCache>
            </c:strRef>
          </c:cat>
          <c:val>
            <c:numRef>
              <c:f>Sheet1!$C$2:$C$6</c:f>
              <c:numCache>
                <c:formatCode>0%</c:formatCode>
                <c:ptCount val="5"/>
                <c:pt idx="0">
                  <c:v>0.126</c:v>
                </c:pt>
                <c:pt idx="1">
                  <c:v>0.18</c:v>
                </c:pt>
                <c:pt idx="2" formatCode="0.0%">
                  <c:v>1.7000000000000001E-2</c:v>
                </c:pt>
                <c:pt idx="3" formatCode="0.0%">
                  <c:v>4.0000000000000001E-3</c:v>
                </c:pt>
                <c:pt idx="4">
                  <c:v>0.34</c:v>
                </c:pt>
              </c:numCache>
            </c:numRef>
          </c:val>
          <c:extLst>
            <c:ext xmlns:c16="http://schemas.microsoft.com/office/drawing/2014/chart" uri="{C3380CC4-5D6E-409C-BE32-E72D297353CC}">
              <c16:uniqueId val="{00000001-4F4D-6B49-9C06-FC1C4FAAF9E8}"/>
            </c:ext>
          </c:extLst>
        </c:ser>
        <c:dLbls>
          <c:showLegendKey val="0"/>
          <c:showVal val="1"/>
          <c:showCatName val="0"/>
          <c:showSerName val="0"/>
          <c:showPercent val="0"/>
          <c:showBubbleSize val="0"/>
        </c:dLbls>
        <c:gapWidth val="75"/>
        <c:axId val="-926300784"/>
        <c:axId val="-926299424"/>
      </c:barChart>
      <c:catAx>
        <c:axId val="-926300784"/>
        <c:scaling>
          <c:orientation val="minMax"/>
        </c:scaling>
        <c:delete val="0"/>
        <c:axPos val="b"/>
        <c:numFmt formatCode="General" sourceLinked="0"/>
        <c:majorTickMark val="none"/>
        <c:minorTickMark val="none"/>
        <c:tickLblPos val="nextTo"/>
        <c:txPr>
          <a:bodyPr/>
          <a:lstStyle/>
          <a:p>
            <a:pPr>
              <a:defRPr b="1"/>
            </a:pPr>
            <a:endParaRPr lang="en-US"/>
          </a:p>
        </c:txPr>
        <c:crossAx val="-926299424"/>
        <c:crosses val="autoZero"/>
        <c:auto val="1"/>
        <c:lblAlgn val="ctr"/>
        <c:lblOffset val="100"/>
        <c:noMultiLvlLbl val="0"/>
      </c:catAx>
      <c:valAx>
        <c:axId val="-926299424"/>
        <c:scaling>
          <c:orientation val="minMax"/>
        </c:scaling>
        <c:delete val="1"/>
        <c:axPos val="l"/>
        <c:numFmt formatCode="0.0%" sourceLinked="1"/>
        <c:majorTickMark val="none"/>
        <c:minorTickMark val="none"/>
        <c:tickLblPos val="nextTo"/>
        <c:crossAx val="-926300784"/>
        <c:crosses val="autoZero"/>
        <c:crossBetween val="between"/>
      </c:valAx>
    </c:plotArea>
    <c:legend>
      <c:legendPos val="b"/>
      <c:layout>
        <c:manualLayout>
          <c:xMode val="edge"/>
          <c:yMode val="edge"/>
          <c:x val="0.346278469462595"/>
          <c:y val="3.4893788525086997E-2"/>
          <c:w val="0.30458319474991602"/>
          <c:h val="6.8611995623414093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3312288409719901E-2"/>
          <c:y val="4.4385344689056701E-2"/>
          <c:w val="0.95774647725738304"/>
          <c:h val="0.81410975413787601"/>
        </c:manualLayout>
      </c:layout>
      <c:barChart>
        <c:barDir val="col"/>
        <c:grouping val="clustered"/>
        <c:varyColors val="0"/>
        <c:ser>
          <c:idx val="0"/>
          <c:order val="0"/>
          <c:tx>
            <c:strRef>
              <c:f>Sheet1!$B$1</c:f>
              <c:strCache>
                <c:ptCount val="1"/>
                <c:pt idx="0">
                  <c:v>PWIU</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BLACK (13%)</c:v>
                </c:pt>
                <c:pt idx="1">
                  <c:v>HISPANIC (18%)</c:v>
                </c:pt>
                <c:pt idx="2">
                  <c:v>NATIVE (2%)</c:v>
                </c:pt>
                <c:pt idx="3">
                  <c:v>PACIFIC ISL. (.4%)</c:v>
                </c:pt>
                <c:pt idx="4">
                  <c:v>URM (34%)</c:v>
                </c:pt>
              </c:strCache>
            </c:strRef>
          </c:cat>
          <c:val>
            <c:numRef>
              <c:f>Sheet1!$B$2:$B$6</c:f>
              <c:numCache>
                <c:formatCode>General</c:formatCode>
                <c:ptCount val="5"/>
                <c:pt idx="0">
                  <c:v>5</c:v>
                </c:pt>
                <c:pt idx="1">
                  <c:v>8</c:v>
                </c:pt>
                <c:pt idx="2">
                  <c:v>2</c:v>
                </c:pt>
                <c:pt idx="3">
                  <c:v>0</c:v>
                </c:pt>
                <c:pt idx="4">
                  <c:v>15</c:v>
                </c:pt>
              </c:numCache>
            </c:numRef>
          </c:val>
          <c:extLst>
            <c:ext xmlns:c16="http://schemas.microsoft.com/office/drawing/2014/chart" uri="{C3380CC4-5D6E-409C-BE32-E72D297353CC}">
              <c16:uniqueId val="{00000000-3FD6-4642-91A8-D3F43CF57563}"/>
            </c:ext>
          </c:extLst>
        </c:ser>
        <c:ser>
          <c:idx val="1"/>
          <c:order val="1"/>
          <c:tx>
            <c:strRef>
              <c:f>Sheet1!$C$1</c:f>
              <c:strCache>
                <c:ptCount val="1"/>
                <c:pt idx="0">
                  <c:v>2020 US Census</c:v>
                </c:pt>
              </c:strCache>
            </c:strRef>
          </c:tx>
          <c:spPr>
            <a:solidFill>
              <a:srgbClr val="000080"/>
            </a:solidFill>
          </c:spPr>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BLACK (13%)</c:v>
                </c:pt>
                <c:pt idx="1">
                  <c:v>HISPANIC (18%)</c:v>
                </c:pt>
                <c:pt idx="2">
                  <c:v>NATIVE (2%)</c:v>
                </c:pt>
                <c:pt idx="3">
                  <c:v>PACIFIC ISL. (.4%)</c:v>
                </c:pt>
                <c:pt idx="4">
                  <c:v>URM (34%)</c:v>
                </c:pt>
              </c:strCache>
            </c:strRef>
          </c:cat>
          <c:val>
            <c:numRef>
              <c:f>Sheet1!$C$2:$C$6</c:f>
              <c:numCache>
                <c:formatCode>0</c:formatCode>
                <c:ptCount val="5"/>
                <c:pt idx="0">
                  <c:v>20</c:v>
                </c:pt>
                <c:pt idx="1">
                  <c:v>27</c:v>
                </c:pt>
                <c:pt idx="2">
                  <c:v>3</c:v>
                </c:pt>
                <c:pt idx="3">
                  <c:v>1</c:v>
                </c:pt>
                <c:pt idx="4">
                  <c:v>51</c:v>
                </c:pt>
              </c:numCache>
            </c:numRef>
          </c:val>
          <c:extLst>
            <c:ext xmlns:c16="http://schemas.microsoft.com/office/drawing/2014/chart" uri="{C3380CC4-5D6E-409C-BE32-E72D297353CC}">
              <c16:uniqueId val="{00000001-3FD6-4642-91A8-D3F43CF57563}"/>
            </c:ext>
          </c:extLst>
        </c:ser>
        <c:dLbls>
          <c:dLblPos val="outEnd"/>
          <c:showLegendKey val="0"/>
          <c:showVal val="1"/>
          <c:showCatName val="0"/>
          <c:showSerName val="0"/>
          <c:showPercent val="0"/>
          <c:showBubbleSize val="0"/>
        </c:dLbls>
        <c:gapWidth val="150"/>
        <c:axId val="-799755072"/>
        <c:axId val="-799753024"/>
      </c:barChart>
      <c:catAx>
        <c:axId val="-799755072"/>
        <c:scaling>
          <c:orientation val="minMax"/>
        </c:scaling>
        <c:delete val="0"/>
        <c:axPos val="b"/>
        <c:numFmt formatCode="General" sourceLinked="0"/>
        <c:majorTickMark val="out"/>
        <c:minorTickMark val="none"/>
        <c:tickLblPos val="nextTo"/>
        <c:txPr>
          <a:bodyPr/>
          <a:lstStyle/>
          <a:p>
            <a:pPr>
              <a:defRPr sz="1700" b="1"/>
            </a:pPr>
            <a:endParaRPr lang="en-US"/>
          </a:p>
        </c:txPr>
        <c:crossAx val="-799753024"/>
        <c:crosses val="autoZero"/>
        <c:auto val="1"/>
        <c:lblAlgn val="ctr"/>
        <c:lblOffset val="100"/>
        <c:noMultiLvlLbl val="0"/>
      </c:catAx>
      <c:valAx>
        <c:axId val="-799753024"/>
        <c:scaling>
          <c:orientation val="minMax"/>
        </c:scaling>
        <c:delete val="1"/>
        <c:axPos val="l"/>
        <c:numFmt formatCode="General" sourceLinked="1"/>
        <c:majorTickMark val="out"/>
        <c:minorTickMark val="none"/>
        <c:tickLblPos val="nextTo"/>
        <c:crossAx val="-799755072"/>
        <c:crosses val="autoZero"/>
        <c:crossBetween val="between"/>
      </c:valAx>
    </c:plotArea>
    <c:legend>
      <c:legendPos val="t"/>
      <c:layout>
        <c:manualLayout>
          <c:xMode val="edge"/>
          <c:yMode val="edge"/>
          <c:x val="0.298869962059021"/>
          <c:y val="2.04081632653061E-2"/>
          <c:w val="0.370205679318593"/>
          <c:h val="0.161732283464567"/>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URM</c:v>
                </c:pt>
              </c:strCache>
            </c:strRef>
          </c:tx>
          <c:invertIfNegative val="0"/>
          <c:dLbls>
            <c:dLbl>
              <c:idx val="0"/>
              <c:layout>
                <c:manualLayout>
                  <c:x val="0"/>
                  <c:y val="1.7736488845564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3D-7141-9169-9D989A8DF668}"/>
                </c:ext>
              </c:extLst>
            </c:dLbl>
            <c:dLbl>
              <c:idx val="1"/>
              <c:layout>
                <c:manualLayout>
                  <c:x val="1.45208126121147E-3"/>
                  <c:y val="-2.60981759547477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3D-7141-9169-9D989A8DF668}"/>
                </c:ext>
              </c:extLst>
            </c:dLbl>
            <c:dLbl>
              <c:idx val="3"/>
              <c:layout>
                <c:manualLayout>
                  <c:x val="-2.2867421436401099E-7"/>
                  <c:y val="-2.1030607713158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3D-7141-9169-9D989A8DF668}"/>
                </c:ext>
              </c:extLst>
            </c:dLbl>
            <c:dLbl>
              <c:idx val="4"/>
              <c:layout>
                <c:manualLayout>
                  <c:x val="1.4519669241043101E-3"/>
                  <c:y val="-2.35643918339530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3D-7141-9169-9D989A8DF668}"/>
                </c:ext>
              </c:extLst>
            </c:dLbl>
            <c:dLbl>
              <c:idx val="5"/>
              <c:layout>
                <c:manualLayout>
                  <c:x val="1.4518525869971E-3"/>
                  <c:y val="-2.60981759547477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3D-7141-9169-9D989A8DF668}"/>
                </c:ext>
              </c:extLst>
            </c:dLbl>
            <c:dLbl>
              <c:idx val="6"/>
              <c:layout>
                <c:manualLayout>
                  <c:x val="-1.14337107182005E-7"/>
                  <c:y val="-2.60979764441870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3D-7141-9169-9D989A8DF668}"/>
                </c:ext>
              </c:extLst>
            </c:dLbl>
            <c:dLbl>
              <c:idx val="7"/>
              <c:layout>
                <c:manualLayout>
                  <c:x val="0"/>
                  <c:y val="-2.60979764441870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3D-7141-9169-9D989A8DF668}"/>
                </c:ext>
              </c:extLst>
            </c:dLbl>
            <c:dLbl>
              <c:idx val="8"/>
              <c:layout>
                <c:manualLayout>
                  <c:x val="-1.45208126121147E-3"/>
                  <c:y val="-2.60979764441870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3D-7141-9169-9D989A8DF668}"/>
                </c:ext>
              </c:extLst>
            </c:dLbl>
            <c:dLbl>
              <c:idx val="9"/>
              <c:layout>
                <c:manualLayout>
                  <c:x val="0"/>
                  <c:y val="-5.06756824158981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3D-7141-9169-9D989A8DF668}"/>
                </c:ext>
              </c:extLst>
            </c:dLbl>
            <c:dLbl>
              <c:idx val="10"/>
              <c:layout>
                <c:manualLayout>
                  <c:x val="1.4519669241042899E-3"/>
                  <c:y val="-2.8631960075542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3D-7141-9169-9D989A8DF668}"/>
                </c:ext>
              </c:extLst>
            </c:dLbl>
            <c:dLbl>
              <c:idx val="11"/>
              <c:layout>
                <c:manualLayout>
                  <c:x val="1.4518525869971E-3"/>
                  <c:y val="-3.0405409449538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3D-7141-9169-9D989A8DF668}"/>
                </c:ext>
              </c:extLst>
            </c:dLbl>
            <c:dLbl>
              <c:idx val="12"/>
              <c:layout>
                <c:manualLayout>
                  <c:x val="-1.0648472903483101E-16"/>
                  <c:y val="-2.7871619768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3D-7141-9169-9D989A8DF668}"/>
                </c:ext>
              </c:extLst>
            </c:dLbl>
            <c:dLbl>
              <c:idx val="13"/>
              <c:layout>
                <c:manualLayout>
                  <c:x val="1.45208126121147E-3"/>
                  <c:y val="-2.7871824839304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3D-7141-9169-9D989A8DF668}"/>
                </c:ext>
              </c:extLst>
            </c:dLbl>
            <c:dLbl>
              <c:idx val="14"/>
              <c:layout>
                <c:manualLayout>
                  <c:x val="1.45208126121147E-3"/>
                  <c:y val="-2.7871824839304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3D-7141-9169-9D989A8DF668}"/>
                </c:ext>
              </c:extLst>
            </c:dLbl>
            <c:dLbl>
              <c:idx val="15"/>
              <c:layout>
                <c:manualLayout>
                  <c:x val="0"/>
                  <c:y val="-2.7871824839304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3D-7141-9169-9D989A8DF668}"/>
                </c:ext>
              </c:extLst>
            </c:dLbl>
            <c:dLbl>
              <c:idx val="16"/>
              <c:layout>
                <c:manualLayout>
                  <c:x val="-1.14337107182005E-7"/>
                  <c:y val="-2.7871824839304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3D-7141-9169-9D989A8DF668}"/>
                </c:ext>
              </c:extLst>
            </c:dLbl>
            <c:dLbl>
              <c:idx val="17"/>
              <c:layout>
                <c:manualLayout>
                  <c:x val="1.4518525869971E-3"/>
                  <c:y val="-2.53380407185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3D-7141-9169-9D989A8DF668}"/>
                </c:ext>
              </c:extLst>
            </c:dLbl>
            <c:dLbl>
              <c:idx val="19"/>
              <c:layout>
                <c:manualLayout>
                  <c:x val="-1.1433710728849E-7"/>
                  <c:y val="-5.06756824158972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3D-7141-9169-9D989A8DF668}"/>
                </c:ext>
              </c:extLst>
            </c:dLbl>
            <c:dLbl>
              <c:idx val="20"/>
              <c:layout>
                <c:manualLayout>
                  <c:x val="0"/>
                  <c:y val="-2.7871619768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83D-7141-9169-9D989A8DF668}"/>
                </c:ext>
              </c:extLst>
            </c:dLbl>
            <c:dLbl>
              <c:idx val="21"/>
              <c:layout>
                <c:manualLayout>
                  <c:x val="-1.14337107182005E-7"/>
                  <c:y val="-1.0135136483179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3D-7141-9169-9D989A8DF668}"/>
                </c:ext>
              </c:extLst>
            </c:dLbl>
            <c:dLbl>
              <c:idx val="22"/>
              <c:layout>
                <c:manualLayout>
                  <c:x val="-1.0648472903483101E-16"/>
                  <c:y val="-3.040540944953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83D-7141-9169-9D989A8DF668}"/>
                </c:ext>
              </c:extLst>
            </c:dLbl>
            <c:dLbl>
              <c:idx val="23"/>
              <c:layout>
                <c:manualLayout>
                  <c:x val="0"/>
                  <c:y val="-7.60135236238469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3D-7141-9169-9D989A8DF668}"/>
                </c:ext>
              </c:extLst>
            </c:dLbl>
            <c:dLbl>
              <c:idx val="24"/>
              <c:layout>
                <c:manualLayout>
                  <c:x val="1.45208126121157E-3"/>
                  <c:y val="-2.28040570871539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83D-7141-9169-9D989A8DF668}"/>
                </c:ext>
              </c:extLst>
            </c:dLbl>
            <c:dLbl>
              <c:idx val="25"/>
              <c:layout>
                <c:manualLayout>
                  <c:x val="0"/>
                  <c:y val="-2.533784120794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83D-7141-9169-9D989A8DF66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Anthro</c:v>
                </c:pt>
                <c:pt idx="1">
                  <c:v>Art</c:v>
                </c:pt>
                <c:pt idx="2">
                  <c:v>Biology</c:v>
                </c:pt>
                <c:pt idx="3">
                  <c:v>Business</c:v>
                </c:pt>
                <c:pt idx="4">
                  <c:v>Chemistry</c:v>
                </c:pt>
                <c:pt idx="5">
                  <c:v>Chinese</c:v>
                </c:pt>
                <c:pt idx="6">
                  <c:v>Classics</c:v>
                </c:pt>
                <c:pt idx="7">
                  <c:v>Dance</c:v>
                </c:pt>
                <c:pt idx="8">
                  <c:v>Econ</c:v>
                </c:pt>
                <c:pt idx="9">
                  <c:v>Education</c:v>
                </c:pt>
                <c:pt idx="10">
                  <c:v>English</c:v>
                </c:pt>
                <c:pt idx="11">
                  <c:v>Ethnic Studies</c:v>
                </c:pt>
                <c:pt idx="12">
                  <c:v>French</c:v>
                </c:pt>
                <c:pt idx="13">
                  <c:v>German</c:v>
                </c:pt>
                <c:pt idx="14">
                  <c:v>History</c:v>
                </c:pt>
                <c:pt idx="15">
                  <c:v>Math</c:v>
                </c:pt>
                <c:pt idx="16">
                  <c:v>Music</c:v>
                </c:pt>
                <c:pt idx="17">
                  <c:v>Philosophy</c:v>
                </c:pt>
                <c:pt idx="18">
                  <c:v>Physics</c:v>
                </c:pt>
                <c:pt idx="19">
                  <c:v>Poli Sci</c:v>
                </c:pt>
                <c:pt idx="20">
                  <c:v>Psychology</c:v>
                </c:pt>
                <c:pt idx="21">
                  <c:v>Religion</c:v>
                </c:pt>
                <c:pt idx="22">
                  <c:v>Russian</c:v>
                </c:pt>
                <c:pt idx="23">
                  <c:v>Sociology</c:v>
                </c:pt>
                <c:pt idx="24">
                  <c:v>Spanish</c:v>
                </c:pt>
                <c:pt idx="25">
                  <c:v>Theatre</c:v>
                </c:pt>
              </c:strCache>
            </c:strRef>
          </c:cat>
          <c:val>
            <c:numRef>
              <c:f>Sheet1!$B$2:$B$27</c:f>
              <c:numCache>
                <c:formatCode>General</c:formatCode>
                <c:ptCount val="26"/>
                <c:pt idx="0">
                  <c:v>1</c:v>
                </c:pt>
                <c:pt idx="1">
                  <c:v>0</c:v>
                </c:pt>
                <c:pt idx="2">
                  <c:v>1</c:v>
                </c:pt>
                <c:pt idx="3">
                  <c:v>0</c:v>
                </c:pt>
                <c:pt idx="4">
                  <c:v>0</c:v>
                </c:pt>
                <c:pt idx="5">
                  <c:v>0</c:v>
                </c:pt>
                <c:pt idx="6">
                  <c:v>0</c:v>
                </c:pt>
                <c:pt idx="7">
                  <c:v>0</c:v>
                </c:pt>
                <c:pt idx="8">
                  <c:v>0</c:v>
                </c:pt>
                <c:pt idx="9">
                  <c:v>1</c:v>
                </c:pt>
                <c:pt idx="10">
                  <c:v>2</c:v>
                </c:pt>
                <c:pt idx="11">
                  <c:v>2</c:v>
                </c:pt>
                <c:pt idx="12">
                  <c:v>0</c:v>
                </c:pt>
                <c:pt idx="13">
                  <c:v>0</c:v>
                </c:pt>
                <c:pt idx="14">
                  <c:v>0</c:v>
                </c:pt>
                <c:pt idx="15">
                  <c:v>0</c:v>
                </c:pt>
                <c:pt idx="16">
                  <c:v>0</c:v>
                </c:pt>
                <c:pt idx="17">
                  <c:v>0</c:v>
                </c:pt>
                <c:pt idx="18">
                  <c:v>1</c:v>
                </c:pt>
                <c:pt idx="19">
                  <c:v>1</c:v>
                </c:pt>
                <c:pt idx="20">
                  <c:v>2</c:v>
                </c:pt>
                <c:pt idx="21">
                  <c:v>1</c:v>
                </c:pt>
                <c:pt idx="22">
                  <c:v>0</c:v>
                </c:pt>
                <c:pt idx="23">
                  <c:v>1</c:v>
                </c:pt>
                <c:pt idx="24">
                  <c:v>2</c:v>
                </c:pt>
                <c:pt idx="25">
                  <c:v>0</c:v>
                </c:pt>
              </c:numCache>
            </c:numRef>
          </c:val>
          <c:extLst>
            <c:ext xmlns:c16="http://schemas.microsoft.com/office/drawing/2014/chart" uri="{C3380CC4-5D6E-409C-BE32-E72D297353CC}">
              <c16:uniqueId val="{00000018-C83D-7141-9169-9D989A8DF668}"/>
            </c:ext>
          </c:extLst>
        </c:ser>
        <c:ser>
          <c:idx val="1"/>
          <c:order val="1"/>
          <c:tx>
            <c:strRef>
              <c:f>Sheet1!$C$1</c:f>
              <c:strCache>
                <c:ptCount val="1"/>
                <c:pt idx="0">
                  <c:v>Additional TT Faculty</c:v>
                </c:pt>
              </c:strCache>
            </c:strRef>
          </c:tx>
          <c:spPr>
            <a:solidFill>
              <a:srgbClr val="3366FF"/>
            </a:solidFill>
          </c:spPr>
          <c:invertIfNegative val="0"/>
          <c:cat>
            <c:strRef>
              <c:f>Sheet1!$A$2:$A$27</c:f>
              <c:strCache>
                <c:ptCount val="26"/>
                <c:pt idx="0">
                  <c:v>Anthro</c:v>
                </c:pt>
                <c:pt idx="1">
                  <c:v>Art</c:v>
                </c:pt>
                <c:pt idx="2">
                  <c:v>Biology</c:v>
                </c:pt>
                <c:pt idx="3">
                  <c:v>Business</c:v>
                </c:pt>
                <c:pt idx="4">
                  <c:v>Chemistry</c:v>
                </c:pt>
                <c:pt idx="5">
                  <c:v>Chinese</c:v>
                </c:pt>
                <c:pt idx="6">
                  <c:v>Classics</c:v>
                </c:pt>
                <c:pt idx="7">
                  <c:v>Dance</c:v>
                </c:pt>
                <c:pt idx="8">
                  <c:v>Econ</c:v>
                </c:pt>
                <c:pt idx="9">
                  <c:v>Education</c:v>
                </c:pt>
                <c:pt idx="10">
                  <c:v>English</c:v>
                </c:pt>
                <c:pt idx="11">
                  <c:v>Ethnic Studies</c:v>
                </c:pt>
                <c:pt idx="12">
                  <c:v>French</c:v>
                </c:pt>
                <c:pt idx="13">
                  <c:v>German</c:v>
                </c:pt>
                <c:pt idx="14">
                  <c:v>History</c:v>
                </c:pt>
                <c:pt idx="15">
                  <c:v>Math</c:v>
                </c:pt>
                <c:pt idx="16">
                  <c:v>Music</c:v>
                </c:pt>
                <c:pt idx="17">
                  <c:v>Philosophy</c:v>
                </c:pt>
                <c:pt idx="18">
                  <c:v>Physics</c:v>
                </c:pt>
                <c:pt idx="19">
                  <c:v>Poli Sci</c:v>
                </c:pt>
                <c:pt idx="20">
                  <c:v>Psychology</c:v>
                </c:pt>
                <c:pt idx="21">
                  <c:v>Religion</c:v>
                </c:pt>
                <c:pt idx="22">
                  <c:v>Russian</c:v>
                </c:pt>
                <c:pt idx="23">
                  <c:v>Sociology</c:v>
                </c:pt>
                <c:pt idx="24">
                  <c:v>Spanish</c:v>
                </c:pt>
                <c:pt idx="25">
                  <c:v>Theatre</c:v>
                </c:pt>
              </c:strCache>
            </c:strRef>
          </c:cat>
          <c:val>
            <c:numRef>
              <c:f>Sheet1!$C$2:$C$27</c:f>
              <c:numCache>
                <c:formatCode>General</c:formatCode>
                <c:ptCount val="26"/>
                <c:pt idx="0">
                  <c:v>5</c:v>
                </c:pt>
                <c:pt idx="1">
                  <c:v>6</c:v>
                </c:pt>
                <c:pt idx="2">
                  <c:v>6</c:v>
                </c:pt>
                <c:pt idx="3">
                  <c:v>5</c:v>
                </c:pt>
                <c:pt idx="4">
                  <c:v>5</c:v>
                </c:pt>
                <c:pt idx="5">
                  <c:v>4</c:v>
                </c:pt>
                <c:pt idx="6">
                  <c:v>8</c:v>
                </c:pt>
                <c:pt idx="7">
                  <c:v>3</c:v>
                </c:pt>
                <c:pt idx="8">
                  <c:v>6</c:v>
                </c:pt>
                <c:pt idx="9">
                  <c:v>4</c:v>
                </c:pt>
                <c:pt idx="10">
                  <c:v>7</c:v>
                </c:pt>
                <c:pt idx="11">
                  <c:v>3</c:v>
                </c:pt>
                <c:pt idx="12">
                  <c:v>4</c:v>
                </c:pt>
                <c:pt idx="13">
                  <c:v>3</c:v>
                </c:pt>
                <c:pt idx="14">
                  <c:v>8</c:v>
                </c:pt>
                <c:pt idx="15">
                  <c:v>4</c:v>
                </c:pt>
                <c:pt idx="16">
                  <c:v>4</c:v>
                </c:pt>
                <c:pt idx="17">
                  <c:v>6</c:v>
                </c:pt>
                <c:pt idx="18">
                  <c:v>6</c:v>
                </c:pt>
                <c:pt idx="19">
                  <c:v>7</c:v>
                </c:pt>
                <c:pt idx="20">
                  <c:v>8</c:v>
                </c:pt>
                <c:pt idx="21">
                  <c:v>3</c:v>
                </c:pt>
                <c:pt idx="22">
                  <c:v>3</c:v>
                </c:pt>
                <c:pt idx="23">
                  <c:v>4</c:v>
                </c:pt>
                <c:pt idx="24">
                  <c:v>2</c:v>
                </c:pt>
                <c:pt idx="25">
                  <c:v>4</c:v>
                </c:pt>
              </c:numCache>
            </c:numRef>
          </c:val>
          <c:extLst>
            <c:ext xmlns:c16="http://schemas.microsoft.com/office/drawing/2014/chart" uri="{C3380CC4-5D6E-409C-BE32-E72D297353CC}">
              <c16:uniqueId val="{00000019-C83D-7141-9169-9D989A8DF668}"/>
            </c:ext>
          </c:extLst>
        </c:ser>
        <c:dLbls>
          <c:showLegendKey val="0"/>
          <c:showVal val="0"/>
          <c:showCatName val="0"/>
          <c:showSerName val="0"/>
          <c:showPercent val="0"/>
          <c:showBubbleSize val="0"/>
        </c:dLbls>
        <c:gapWidth val="150"/>
        <c:overlap val="100"/>
        <c:axId val="-823150928"/>
        <c:axId val="-823936544"/>
      </c:barChart>
      <c:catAx>
        <c:axId val="-823150928"/>
        <c:scaling>
          <c:orientation val="minMax"/>
        </c:scaling>
        <c:delete val="0"/>
        <c:axPos val="b"/>
        <c:numFmt formatCode="General" sourceLinked="1"/>
        <c:majorTickMark val="out"/>
        <c:minorTickMark val="none"/>
        <c:tickLblPos val="nextTo"/>
        <c:crossAx val="-823936544"/>
        <c:crosses val="autoZero"/>
        <c:auto val="1"/>
        <c:lblAlgn val="ctr"/>
        <c:lblOffset val="100"/>
        <c:noMultiLvlLbl val="0"/>
      </c:catAx>
      <c:valAx>
        <c:axId val="-823936544"/>
        <c:scaling>
          <c:orientation val="minMax"/>
          <c:max val="12"/>
        </c:scaling>
        <c:delete val="0"/>
        <c:axPos val="l"/>
        <c:majorGridlines>
          <c:spPr>
            <a:ln w="16383"/>
          </c:spPr>
        </c:majorGridlines>
        <c:numFmt formatCode="General" sourceLinked="1"/>
        <c:majorTickMark val="out"/>
        <c:minorTickMark val="none"/>
        <c:tickLblPos val="nextTo"/>
        <c:txPr>
          <a:bodyPr/>
          <a:lstStyle/>
          <a:p>
            <a:pPr>
              <a:defRPr sz="1600" b="1"/>
            </a:pPr>
            <a:endParaRPr lang="en-US"/>
          </a:p>
        </c:txPr>
        <c:crossAx val="-823150928"/>
        <c:crosses val="autoZero"/>
        <c:crossBetween val="between"/>
        <c:majorUnit val="1"/>
      </c:valAx>
    </c:plotArea>
    <c:legend>
      <c:legendPos val="t"/>
      <c:layout>
        <c:manualLayout>
          <c:xMode val="edge"/>
          <c:yMode val="edge"/>
          <c:x val="0.28177145224247602"/>
          <c:y val="0"/>
          <c:w val="0.40329533263351403"/>
          <c:h val="6.9423290783050998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690708177744301E-2"/>
          <c:y val="0.13771712480600101"/>
          <c:w val="0.92043223542650698"/>
          <c:h val="0.62974298855188704"/>
        </c:manualLayout>
      </c:layout>
      <c:barChart>
        <c:barDir val="col"/>
        <c:grouping val="stacked"/>
        <c:varyColors val="0"/>
        <c:ser>
          <c:idx val="0"/>
          <c:order val="0"/>
          <c:tx>
            <c:strRef>
              <c:f>Sheet1!$B$1</c:f>
              <c:strCache>
                <c:ptCount val="1"/>
                <c:pt idx="0">
                  <c:v>URM</c:v>
                </c:pt>
              </c:strCache>
            </c:strRef>
          </c:tx>
          <c:spPr>
            <a:solidFill>
              <a:srgbClr val="80000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10B-C049-9D00-6B5F3AD21730}"/>
                </c:ext>
              </c:extLst>
            </c:dLbl>
            <c:dLbl>
              <c:idx val="3"/>
              <c:delete val="1"/>
              <c:extLst>
                <c:ext xmlns:c15="http://schemas.microsoft.com/office/drawing/2012/chart" uri="{CE6537A1-D6FC-4f65-9D91-7224C49458BB}"/>
                <c:ext xmlns:c16="http://schemas.microsoft.com/office/drawing/2014/chart" uri="{C3380CC4-5D6E-409C-BE32-E72D297353CC}">
                  <c16:uniqueId val="{00000001-F10B-C049-9D00-6B5F3AD21730}"/>
                </c:ext>
              </c:extLst>
            </c:dLbl>
            <c:dLbl>
              <c:idx val="4"/>
              <c:delete val="1"/>
              <c:extLst>
                <c:ext xmlns:c15="http://schemas.microsoft.com/office/drawing/2012/chart" uri="{CE6537A1-D6FC-4f65-9D91-7224C49458BB}"/>
                <c:ext xmlns:c16="http://schemas.microsoft.com/office/drawing/2014/chart" uri="{C3380CC4-5D6E-409C-BE32-E72D297353CC}">
                  <c16:uniqueId val="{00000002-F10B-C049-9D00-6B5F3AD21730}"/>
                </c:ext>
              </c:extLst>
            </c:dLbl>
            <c:dLbl>
              <c:idx val="5"/>
              <c:delete val="1"/>
              <c:extLst>
                <c:ext xmlns:c15="http://schemas.microsoft.com/office/drawing/2012/chart" uri="{CE6537A1-D6FC-4f65-9D91-7224C49458BB}"/>
                <c:ext xmlns:c16="http://schemas.microsoft.com/office/drawing/2014/chart" uri="{C3380CC4-5D6E-409C-BE32-E72D297353CC}">
                  <c16:uniqueId val="{00000003-F10B-C049-9D00-6B5F3AD21730}"/>
                </c:ext>
              </c:extLst>
            </c:dLbl>
            <c:dLbl>
              <c:idx val="6"/>
              <c:delete val="1"/>
              <c:extLst>
                <c:ext xmlns:c15="http://schemas.microsoft.com/office/drawing/2012/chart" uri="{CE6537A1-D6FC-4f65-9D91-7224C49458BB}"/>
                <c:ext xmlns:c16="http://schemas.microsoft.com/office/drawing/2014/chart" uri="{C3380CC4-5D6E-409C-BE32-E72D297353CC}">
                  <c16:uniqueId val="{00000004-F10B-C049-9D00-6B5F3AD21730}"/>
                </c:ext>
              </c:extLst>
            </c:dLbl>
            <c:dLbl>
              <c:idx val="7"/>
              <c:delete val="1"/>
              <c:extLst>
                <c:ext xmlns:c15="http://schemas.microsoft.com/office/drawing/2012/chart" uri="{CE6537A1-D6FC-4f65-9D91-7224C49458BB}"/>
                <c:ext xmlns:c16="http://schemas.microsoft.com/office/drawing/2014/chart" uri="{C3380CC4-5D6E-409C-BE32-E72D297353CC}">
                  <c16:uniqueId val="{00000005-F10B-C049-9D00-6B5F3AD21730}"/>
                </c:ext>
              </c:extLst>
            </c:dLbl>
            <c:dLbl>
              <c:idx val="8"/>
              <c:delete val="1"/>
              <c:extLst>
                <c:ext xmlns:c15="http://schemas.microsoft.com/office/drawing/2012/chart" uri="{CE6537A1-D6FC-4f65-9D91-7224C49458BB}"/>
                <c:ext xmlns:c16="http://schemas.microsoft.com/office/drawing/2014/chart" uri="{C3380CC4-5D6E-409C-BE32-E72D297353CC}">
                  <c16:uniqueId val="{00000006-F10B-C049-9D00-6B5F3AD21730}"/>
                </c:ext>
              </c:extLst>
            </c:dLbl>
            <c:dLbl>
              <c:idx val="9"/>
              <c:layout>
                <c:manualLayout>
                  <c:x val="0"/>
                  <c:y val="-9.9257517583181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0B-C049-9D00-6B5F3AD21730}"/>
                </c:ext>
              </c:extLst>
            </c:dLbl>
            <c:dLbl>
              <c:idx val="10"/>
              <c:layout>
                <c:manualLayout>
                  <c:x val="0"/>
                  <c:y val="-2.7295475411680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0B-C049-9D00-6B5F3AD21730}"/>
                </c:ext>
              </c:extLst>
            </c:dLbl>
            <c:dLbl>
              <c:idx val="11"/>
              <c:layout>
                <c:manualLayout>
                  <c:x val="-1.45208126121147E-3"/>
                  <c:y val="-2.97766691200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0B-C049-9D00-6B5F3AD21730}"/>
                </c:ext>
              </c:extLst>
            </c:dLbl>
            <c:dLbl>
              <c:idx val="12"/>
              <c:delete val="1"/>
              <c:extLst>
                <c:ext xmlns:c15="http://schemas.microsoft.com/office/drawing/2012/chart" uri="{CE6537A1-D6FC-4f65-9D91-7224C49458BB}"/>
                <c:ext xmlns:c16="http://schemas.microsoft.com/office/drawing/2014/chart" uri="{C3380CC4-5D6E-409C-BE32-E72D297353CC}">
                  <c16:uniqueId val="{0000000A-F10B-C049-9D00-6B5F3AD21730}"/>
                </c:ext>
              </c:extLst>
            </c:dLbl>
            <c:dLbl>
              <c:idx val="13"/>
              <c:delete val="1"/>
              <c:extLst>
                <c:ext xmlns:c15="http://schemas.microsoft.com/office/drawing/2012/chart" uri="{CE6537A1-D6FC-4f65-9D91-7224C49458BB}"/>
                <c:ext xmlns:c16="http://schemas.microsoft.com/office/drawing/2014/chart" uri="{C3380CC4-5D6E-409C-BE32-E72D297353CC}">
                  <c16:uniqueId val="{0000000B-F10B-C049-9D00-6B5F3AD21730}"/>
                </c:ext>
              </c:extLst>
            </c:dLbl>
            <c:dLbl>
              <c:idx val="14"/>
              <c:delete val="1"/>
              <c:extLst>
                <c:ext xmlns:c15="http://schemas.microsoft.com/office/drawing/2012/chart" uri="{CE6537A1-D6FC-4f65-9D91-7224C49458BB}"/>
                <c:ext xmlns:c16="http://schemas.microsoft.com/office/drawing/2014/chart" uri="{C3380CC4-5D6E-409C-BE32-E72D297353CC}">
                  <c16:uniqueId val="{0000000C-F10B-C049-9D00-6B5F3AD21730}"/>
                </c:ext>
              </c:extLst>
            </c:dLbl>
            <c:dLbl>
              <c:idx val="15"/>
              <c:delete val="1"/>
              <c:extLst>
                <c:ext xmlns:c15="http://schemas.microsoft.com/office/drawing/2012/chart" uri="{CE6537A1-D6FC-4f65-9D91-7224C49458BB}"/>
                <c:ext xmlns:c16="http://schemas.microsoft.com/office/drawing/2014/chart" uri="{C3380CC4-5D6E-409C-BE32-E72D297353CC}">
                  <c16:uniqueId val="{0000000D-F10B-C049-9D00-6B5F3AD21730}"/>
                </c:ext>
              </c:extLst>
            </c:dLbl>
            <c:dLbl>
              <c:idx val="16"/>
              <c:delete val="1"/>
              <c:extLst>
                <c:ext xmlns:c15="http://schemas.microsoft.com/office/drawing/2012/chart" uri="{CE6537A1-D6FC-4f65-9D91-7224C49458BB}"/>
                <c:ext xmlns:c16="http://schemas.microsoft.com/office/drawing/2014/chart" uri="{C3380CC4-5D6E-409C-BE32-E72D297353CC}">
                  <c16:uniqueId val="{0000000E-F10B-C049-9D00-6B5F3AD21730}"/>
                </c:ext>
              </c:extLst>
            </c:dLbl>
            <c:dLbl>
              <c:idx val="17"/>
              <c:delete val="1"/>
              <c:extLst>
                <c:ext xmlns:c15="http://schemas.microsoft.com/office/drawing/2012/chart" uri="{CE6537A1-D6FC-4f65-9D91-7224C49458BB}"/>
                <c:ext xmlns:c16="http://schemas.microsoft.com/office/drawing/2014/chart" uri="{C3380CC4-5D6E-409C-BE32-E72D297353CC}">
                  <c16:uniqueId val="{0000000F-F10B-C049-9D00-6B5F3AD21730}"/>
                </c:ext>
              </c:extLst>
            </c:dLbl>
            <c:dLbl>
              <c:idx val="20"/>
              <c:layout>
                <c:manualLayout>
                  <c:x val="0"/>
                  <c:y val="-2.9776669120050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10B-C049-9D00-6B5F3AD21730}"/>
                </c:ext>
              </c:extLst>
            </c:dLbl>
            <c:dLbl>
              <c:idx val="22"/>
              <c:delete val="1"/>
              <c:extLst>
                <c:ext xmlns:c15="http://schemas.microsoft.com/office/drawing/2012/chart" uri="{CE6537A1-D6FC-4f65-9D91-7224C49458BB}"/>
                <c:ext xmlns:c16="http://schemas.microsoft.com/office/drawing/2014/chart" uri="{C3380CC4-5D6E-409C-BE32-E72D297353CC}">
                  <c16:uniqueId val="{00000011-F10B-C049-9D00-6B5F3AD21730}"/>
                </c:ext>
              </c:extLst>
            </c:dLbl>
            <c:dLbl>
              <c:idx val="23"/>
              <c:layout>
                <c:manualLayout>
                  <c:x val="-1.45208126121147E-3"/>
                  <c:y val="-7.44416728001263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10B-C049-9D00-6B5F3AD21730}"/>
                </c:ext>
              </c:extLst>
            </c:dLbl>
            <c:dLbl>
              <c:idx val="24"/>
              <c:layout>
                <c:manualLayout>
                  <c:x val="1.4519669241042899E-3"/>
                  <c:y val="-2.7295280026713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0B-C049-9D00-6B5F3AD21730}"/>
                </c:ext>
              </c:extLst>
            </c:dLbl>
            <c:dLbl>
              <c:idx val="25"/>
              <c:delete val="1"/>
              <c:extLst>
                <c:ext xmlns:c15="http://schemas.microsoft.com/office/drawing/2012/chart" uri="{CE6537A1-D6FC-4f65-9D91-7224C49458BB}"/>
                <c:ext xmlns:c16="http://schemas.microsoft.com/office/drawing/2014/chart" uri="{C3380CC4-5D6E-409C-BE32-E72D297353CC}">
                  <c16:uniqueId val="{00000014-F10B-C049-9D00-6B5F3AD217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Anthro</c:v>
                </c:pt>
                <c:pt idx="1">
                  <c:v>Art</c:v>
                </c:pt>
                <c:pt idx="2">
                  <c:v>Biology</c:v>
                </c:pt>
                <c:pt idx="3">
                  <c:v>Business</c:v>
                </c:pt>
                <c:pt idx="4">
                  <c:v>Chemistry</c:v>
                </c:pt>
                <c:pt idx="5">
                  <c:v>Chinese</c:v>
                </c:pt>
                <c:pt idx="6">
                  <c:v>Classics</c:v>
                </c:pt>
                <c:pt idx="7">
                  <c:v>Dance</c:v>
                </c:pt>
                <c:pt idx="8">
                  <c:v>Econ</c:v>
                </c:pt>
                <c:pt idx="9">
                  <c:v>Education</c:v>
                </c:pt>
                <c:pt idx="10">
                  <c:v>English</c:v>
                </c:pt>
                <c:pt idx="11">
                  <c:v>Ethnic Studies</c:v>
                </c:pt>
                <c:pt idx="12">
                  <c:v>French</c:v>
                </c:pt>
                <c:pt idx="13">
                  <c:v>German</c:v>
                </c:pt>
                <c:pt idx="14">
                  <c:v>History</c:v>
                </c:pt>
                <c:pt idx="15">
                  <c:v>Math</c:v>
                </c:pt>
                <c:pt idx="16">
                  <c:v>Music</c:v>
                </c:pt>
                <c:pt idx="17">
                  <c:v>Philosophy</c:v>
                </c:pt>
                <c:pt idx="18">
                  <c:v>Physics</c:v>
                </c:pt>
                <c:pt idx="19">
                  <c:v>Poli Sci</c:v>
                </c:pt>
                <c:pt idx="20">
                  <c:v>Psychology</c:v>
                </c:pt>
                <c:pt idx="21">
                  <c:v>Religion</c:v>
                </c:pt>
                <c:pt idx="22">
                  <c:v>Russian</c:v>
                </c:pt>
                <c:pt idx="23">
                  <c:v>Sociology</c:v>
                </c:pt>
                <c:pt idx="24">
                  <c:v>Spanish</c:v>
                </c:pt>
                <c:pt idx="25">
                  <c:v>Theatre</c:v>
                </c:pt>
              </c:strCache>
            </c:strRef>
          </c:cat>
          <c:val>
            <c:numRef>
              <c:f>Sheet1!$B$2:$B$27</c:f>
              <c:numCache>
                <c:formatCode>General</c:formatCode>
                <c:ptCount val="26"/>
                <c:pt idx="0">
                  <c:v>1</c:v>
                </c:pt>
                <c:pt idx="1">
                  <c:v>0</c:v>
                </c:pt>
                <c:pt idx="2">
                  <c:v>1</c:v>
                </c:pt>
                <c:pt idx="3">
                  <c:v>0</c:v>
                </c:pt>
                <c:pt idx="4">
                  <c:v>0</c:v>
                </c:pt>
                <c:pt idx="5">
                  <c:v>0</c:v>
                </c:pt>
                <c:pt idx="6">
                  <c:v>0</c:v>
                </c:pt>
                <c:pt idx="7">
                  <c:v>0</c:v>
                </c:pt>
                <c:pt idx="8">
                  <c:v>0</c:v>
                </c:pt>
                <c:pt idx="9">
                  <c:v>1</c:v>
                </c:pt>
                <c:pt idx="10">
                  <c:v>2</c:v>
                </c:pt>
                <c:pt idx="11">
                  <c:v>2</c:v>
                </c:pt>
                <c:pt idx="12">
                  <c:v>0</c:v>
                </c:pt>
                <c:pt idx="13">
                  <c:v>0</c:v>
                </c:pt>
                <c:pt idx="14">
                  <c:v>0</c:v>
                </c:pt>
                <c:pt idx="15">
                  <c:v>0</c:v>
                </c:pt>
                <c:pt idx="16">
                  <c:v>0</c:v>
                </c:pt>
                <c:pt idx="17">
                  <c:v>0</c:v>
                </c:pt>
                <c:pt idx="18">
                  <c:v>1</c:v>
                </c:pt>
                <c:pt idx="19">
                  <c:v>1</c:v>
                </c:pt>
                <c:pt idx="20">
                  <c:v>2</c:v>
                </c:pt>
                <c:pt idx="21">
                  <c:v>1</c:v>
                </c:pt>
                <c:pt idx="22">
                  <c:v>0</c:v>
                </c:pt>
                <c:pt idx="23">
                  <c:v>1</c:v>
                </c:pt>
                <c:pt idx="24">
                  <c:v>2</c:v>
                </c:pt>
                <c:pt idx="25">
                  <c:v>0</c:v>
                </c:pt>
              </c:numCache>
            </c:numRef>
          </c:val>
          <c:extLst>
            <c:ext xmlns:c16="http://schemas.microsoft.com/office/drawing/2014/chart" uri="{C3380CC4-5D6E-409C-BE32-E72D297353CC}">
              <c16:uniqueId val="{00000015-F10B-C049-9D00-6B5F3AD21730}"/>
            </c:ext>
          </c:extLst>
        </c:ser>
        <c:ser>
          <c:idx val="1"/>
          <c:order val="1"/>
          <c:tx>
            <c:strRef>
              <c:f>Sheet1!$C$1</c:f>
              <c:strCache>
                <c:ptCount val="1"/>
                <c:pt idx="0">
                  <c:v>Faculty of Color</c:v>
                </c:pt>
              </c:strCache>
            </c:strRef>
          </c:tx>
          <c:spPr>
            <a:solidFill>
              <a:srgbClr val="FF660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F10B-C049-9D00-6B5F3AD21730}"/>
                </c:ext>
              </c:extLst>
            </c:dLbl>
            <c:dLbl>
              <c:idx val="1"/>
              <c:layout>
                <c:manualLayout>
                  <c:x val="-1.33105911293539E-17"/>
                  <c:y val="-2.481389093337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0B-C049-9D00-6B5F3AD21730}"/>
                </c:ext>
              </c:extLst>
            </c:dLbl>
            <c:dLbl>
              <c:idx val="2"/>
              <c:delete val="1"/>
              <c:extLst>
                <c:ext xmlns:c15="http://schemas.microsoft.com/office/drawing/2012/chart" uri="{CE6537A1-D6FC-4f65-9D91-7224C49458BB}"/>
                <c:ext xmlns:c16="http://schemas.microsoft.com/office/drawing/2014/chart" uri="{C3380CC4-5D6E-409C-BE32-E72D297353CC}">
                  <c16:uniqueId val="{00000018-F10B-C049-9D00-6B5F3AD21730}"/>
                </c:ext>
              </c:extLst>
            </c:dLbl>
            <c:dLbl>
              <c:idx val="3"/>
              <c:layout>
                <c:manualLayout>
                  <c:x val="0"/>
                  <c:y val="-2.481389093337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10B-C049-9D00-6B5F3AD21730}"/>
                </c:ext>
              </c:extLst>
            </c:dLbl>
            <c:dLbl>
              <c:idx val="4"/>
              <c:layout>
                <c:manualLayout>
                  <c:x val="0"/>
                  <c:y val="-3.225805821338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10B-C049-9D00-6B5F3AD21730}"/>
                </c:ext>
              </c:extLst>
            </c:dLbl>
            <c:dLbl>
              <c:idx val="5"/>
              <c:layout>
                <c:manualLayout>
                  <c:x val="-5.3242364517415601E-17"/>
                  <c:y val="-5.2109170960088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10B-C049-9D00-6B5F3AD21730}"/>
                </c:ext>
              </c:extLst>
            </c:dLbl>
            <c:dLbl>
              <c:idx val="6"/>
              <c:layout>
                <c:manualLayout>
                  <c:x val="0"/>
                  <c:y val="-2.729528002671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10B-C049-9D00-6B5F3AD21730}"/>
                </c:ext>
              </c:extLst>
            </c:dLbl>
            <c:dLbl>
              <c:idx val="7"/>
              <c:layout>
                <c:manualLayout>
                  <c:x val="0"/>
                  <c:y val="-3.225805821338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10B-C049-9D00-6B5F3AD21730}"/>
                </c:ext>
              </c:extLst>
            </c:dLbl>
            <c:dLbl>
              <c:idx val="8"/>
              <c:layout>
                <c:manualLayout>
                  <c:x val="0"/>
                  <c:y val="-2.7295280026713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10B-C049-9D00-6B5F3AD21730}"/>
                </c:ext>
              </c:extLst>
            </c:dLbl>
            <c:dLbl>
              <c:idx val="10"/>
              <c:delete val="1"/>
              <c:extLst>
                <c:ext xmlns:c15="http://schemas.microsoft.com/office/drawing/2012/chart" uri="{CE6537A1-D6FC-4f65-9D91-7224C49458BB}"/>
                <c:ext xmlns:c16="http://schemas.microsoft.com/office/drawing/2014/chart" uri="{C3380CC4-5D6E-409C-BE32-E72D297353CC}">
                  <c16:uniqueId val="{0000001F-F10B-C049-9D00-6B5F3AD21730}"/>
                </c:ext>
              </c:extLst>
            </c:dLbl>
            <c:dLbl>
              <c:idx val="11"/>
              <c:layout>
                <c:manualLayout>
                  <c:x val="-1.452081261211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10B-C049-9D00-6B5F3AD21730}"/>
                </c:ext>
              </c:extLst>
            </c:dLbl>
            <c:dLbl>
              <c:idx val="12"/>
              <c:layout>
                <c:manualLayout>
                  <c:x val="0"/>
                  <c:y val="-2.97768645050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10B-C049-9D00-6B5F3AD21730}"/>
                </c:ext>
              </c:extLst>
            </c:dLbl>
            <c:dLbl>
              <c:idx val="13"/>
              <c:layout>
                <c:manualLayout>
                  <c:x val="0"/>
                  <c:y val="-2.9776669120050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10B-C049-9D00-6B5F3AD21730}"/>
                </c:ext>
              </c:extLst>
            </c:dLbl>
            <c:dLbl>
              <c:idx val="14"/>
              <c:layout>
                <c:manualLayout>
                  <c:x val="0"/>
                  <c:y val="-2.9776669120050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10B-C049-9D00-6B5F3AD21730}"/>
                </c:ext>
              </c:extLst>
            </c:dLbl>
            <c:dLbl>
              <c:idx val="15"/>
              <c:layout>
                <c:manualLayout>
                  <c:x val="0"/>
                  <c:y val="-2.7295475411680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10B-C049-9D00-6B5F3AD21730}"/>
                </c:ext>
              </c:extLst>
            </c:dLbl>
            <c:dLbl>
              <c:idx val="16"/>
              <c:layout>
                <c:manualLayout>
                  <c:x val="0"/>
                  <c:y val="-2.48140863183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10B-C049-9D00-6B5F3AD21730}"/>
                </c:ext>
              </c:extLst>
            </c:dLbl>
            <c:dLbl>
              <c:idx val="17"/>
              <c:layout>
                <c:manualLayout>
                  <c:x val="0"/>
                  <c:y val="-2.4813890933375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10B-C049-9D00-6B5F3AD21730}"/>
                </c:ext>
              </c:extLst>
            </c:dLbl>
            <c:dLbl>
              <c:idx val="18"/>
              <c:delete val="1"/>
              <c:extLst>
                <c:ext xmlns:c15="http://schemas.microsoft.com/office/drawing/2012/chart" uri="{CE6537A1-D6FC-4f65-9D91-7224C49458BB}"/>
                <c:ext xmlns:c16="http://schemas.microsoft.com/office/drawing/2014/chart" uri="{C3380CC4-5D6E-409C-BE32-E72D297353CC}">
                  <c16:uniqueId val="{00000027-F10B-C049-9D00-6B5F3AD21730}"/>
                </c:ext>
              </c:extLst>
            </c:dLbl>
            <c:dLbl>
              <c:idx val="20"/>
              <c:delete val="1"/>
              <c:extLst>
                <c:ext xmlns:c15="http://schemas.microsoft.com/office/drawing/2012/chart" uri="{CE6537A1-D6FC-4f65-9D91-7224C49458BB}"/>
                <c:ext xmlns:c16="http://schemas.microsoft.com/office/drawing/2014/chart" uri="{C3380CC4-5D6E-409C-BE32-E72D297353CC}">
                  <c16:uniqueId val="{00000028-F10B-C049-9D00-6B5F3AD21730}"/>
                </c:ext>
              </c:extLst>
            </c:dLbl>
            <c:dLbl>
              <c:idx val="21"/>
              <c:delete val="1"/>
              <c:extLst>
                <c:ext xmlns:c15="http://schemas.microsoft.com/office/drawing/2012/chart" uri="{CE6537A1-D6FC-4f65-9D91-7224C49458BB}"/>
                <c:ext xmlns:c16="http://schemas.microsoft.com/office/drawing/2014/chart" uri="{C3380CC4-5D6E-409C-BE32-E72D297353CC}">
                  <c16:uniqueId val="{00000029-F10B-C049-9D00-6B5F3AD21730}"/>
                </c:ext>
              </c:extLst>
            </c:dLbl>
            <c:dLbl>
              <c:idx val="22"/>
              <c:layout>
                <c:manualLayout>
                  <c:x val="1.4520812612113601E-3"/>
                  <c:y val="-3.473964269169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10B-C049-9D00-6B5F3AD21730}"/>
                </c:ext>
              </c:extLst>
            </c:dLbl>
            <c:dLbl>
              <c:idx val="23"/>
              <c:delete val="1"/>
              <c:extLst>
                <c:ext xmlns:c15="http://schemas.microsoft.com/office/drawing/2012/chart" uri="{CE6537A1-D6FC-4f65-9D91-7224C49458BB}"/>
                <c:ext xmlns:c16="http://schemas.microsoft.com/office/drawing/2014/chart" uri="{C3380CC4-5D6E-409C-BE32-E72D297353CC}">
                  <c16:uniqueId val="{0000002B-F10B-C049-9D00-6B5F3AD21730}"/>
                </c:ext>
              </c:extLst>
            </c:dLbl>
            <c:dLbl>
              <c:idx val="24"/>
              <c:delete val="1"/>
              <c:extLst>
                <c:ext xmlns:c15="http://schemas.microsoft.com/office/drawing/2012/chart" uri="{CE6537A1-D6FC-4f65-9D91-7224C49458BB}"/>
                <c:ext xmlns:c16="http://schemas.microsoft.com/office/drawing/2014/chart" uri="{C3380CC4-5D6E-409C-BE32-E72D297353CC}">
                  <c16:uniqueId val="{0000002C-F10B-C049-9D00-6B5F3AD21730}"/>
                </c:ext>
              </c:extLst>
            </c:dLbl>
            <c:dLbl>
              <c:idx val="25"/>
              <c:layout>
                <c:manualLayout>
                  <c:x val="0"/>
                  <c:y val="-3.4739447306725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10B-C049-9D00-6B5F3AD217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Anthro</c:v>
                </c:pt>
                <c:pt idx="1">
                  <c:v>Art</c:v>
                </c:pt>
                <c:pt idx="2">
                  <c:v>Biology</c:v>
                </c:pt>
                <c:pt idx="3">
                  <c:v>Business</c:v>
                </c:pt>
                <c:pt idx="4">
                  <c:v>Chemistry</c:v>
                </c:pt>
                <c:pt idx="5">
                  <c:v>Chinese</c:v>
                </c:pt>
                <c:pt idx="6">
                  <c:v>Classics</c:v>
                </c:pt>
                <c:pt idx="7">
                  <c:v>Dance</c:v>
                </c:pt>
                <c:pt idx="8">
                  <c:v>Econ</c:v>
                </c:pt>
                <c:pt idx="9">
                  <c:v>Education</c:v>
                </c:pt>
                <c:pt idx="10">
                  <c:v>English</c:v>
                </c:pt>
                <c:pt idx="11">
                  <c:v>Ethnic Studies</c:v>
                </c:pt>
                <c:pt idx="12">
                  <c:v>French</c:v>
                </c:pt>
                <c:pt idx="13">
                  <c:v>German</c:v>
                </c:pt>
                <c:pt idx="14">
                  <c:v>History</c:v>
                </c:pt>
                <c:pt idx="15">
                  <c:v>Math</c:v>
                </c:pt>
                <c:pt idx="16">
                  <c:v>Music</c:v>
                </c:pt>
                <c:pt idx="17">
                  <c:v>Philosophy</c:v>
                </c:pt>
                <c:pt idx="18">
                  <c:v>Physics</c:v>
                </c:pt>
                <c:pt idx="19">
                  <c:v>Poli Sci</c:v>
                </c:pt>
                <c:pt idx="20">
                  <c:v>Psychology</c:v>
                </c:pt>
                <c:pt idx="21">
                  <c:v>Religion</c:v>
                </c:pt>
                <c:pt idx="22">
                  <c:v>Russian</c:v>
                </c:pt>
                <c:pt idx="23">
                  <c:v>Sociology</c:v>
                </c:pt>
                <c:pt idx="24">
                  <c:v>Spanish</c:v>
                </c:pt>
                <c:pt idx="25">
                  <c:v>Theatre</c:v>
                </c:pt>
              </c:strCache>
            </c:strRef>
          </c:cat>
          <c:val>
            <c:numRef>
              <c:f>Sheet1!$C$2:$C$27</c:f>
              <c:numCache>
                <c:formatCode>General</c:formatCode>
                <c:ptCount val="26"/>
                <c:pt idx="0">
                  <c:v>0</c:v>
                </c:pt>
                <c:pt idx="1">
                  <c:v>0</c:v>
                </c:pt>
                <c:pt idx="2">
                  <c:v>0</c:v>
                </c:pt>
                <c:pt idx="3">
                  <c:v>2</c:v>
                </c:pt>
                <c:pt idx="4">
                  <c:v>0</c:v>
                </c:pt>
                <c:pt idx="5">
                  <c:v>3</c:v>
                </c:pt>
                <c:pt idx="6">
                  <c:v>0</c:v>
                </c:pt>
                <c:pt idx="7">
                  <c:v>0</c:v>
                </c:pt>
                <c:pt idx="8">
                  <c:v>2</c:v>
                </c:pt>
                <c:pt idx="9">
                  <c:v>1</c:v>
                </c:pt>
                <c:pt idx="10">
                  <c:v>0</c:v>
                </c:pt>
                <c:pt idx="11">
                  <c:v>1</c:v>
                </c:pt>
                <c:pt idx="12">
                  <c:v>0</c:v>
                </c:pt>
                <c:pt idx="13">
                  <c:v>0</c:v>
                </c:pt>
                <c:pt idx="14">
                  <c:v>0</c:v>
                </c:pt>
                <c:pt idx="15">
                  <c:v>2</c:v>
                </c:pt>
                <c:pt idx="16">
                  <c:v>0</c:v>
                </c:pt>
                <c:pt idx="17">
                  <c:v>0</c:v>
                </c:pt>
                <c:pt idx="18">
                  <c:v>0</c:v>
                </c:pt>
                <c:pt idx="19">
                  <c:v>1</c:v>
                </c:pt>
                <c:pt idx="20">
                  <c:v>0</c:v>
                </c:pt>
                <c:pt idx="21">
                  <c:v>0</c:v>
                </c:pt>
                <c:pt idx="22">
                  <c:v>0</c:v>
                </c:pt>
                <c:pt idx="23">
                  <c:v>0</c:v>
                </c:pt>
                <c:pt idx="24">
                  <c:v>0</c:v>
                </c:pt>
                <c:pt idx="25">
                  <c:v>0</c:v>
                </c:pt>
              </c:numCache>
            </c:numRef>
          </c:val>
          <c:extLst>
            <c:ext xmlns:c16="http://schemas.microsoft.com/office/drawing/2014/chart" uri="{C3380CC4-5D6E-409C-BE32-E72D297353CC}">
              <c16:uniqueId val="{0000002E-F10B-C049-9D00-6B5F3AD21730}"/>
            </c:ext>
          </c:extLst>
        </c:ser>
        <c:ser>
          <c:idx val="2"/>
          <c:order val="2"/>
          <c:tx>
            <c:strRef>
              <c:f>Sheet1!$D$1</c:f>
              <c:strCache>
                <c:ptCount val="1"/>
                <c:pt idx="0">
                  <c:v>Additional TT Faculty</c:v>
                </c:pt>
              </c:strCache>
            </c:strRef>
          </c:tx>
          <c:spPr>
            <a:solidFill>
              <a:srgbClr val="3366FF"/>
            </a:solidFill>
          </c:spPr>
          <c:invertIfNegative val="0"/>
          <c:dLbls>
            <c:delete val="1"/>
          </c:dLbls>
          <c:cat>
            <c:strRef>
              <c:f>Sheet1!$A$2:$A$27</c:f>
              <c:strCache>
                <c:ptCount val="26"/>
                <c:pt idx="0">
                  <c:v>Anthro</c:v>
                </c:pt>
                <c:pt idx="1">
                  <c:v>Art</c:v>
                </c:pt>
                <c:pt idx="2">
                  <c:v>Biology</c:v>
                </c:pt>
                <c:pt idx="3">
                  <c:v>Business</c:v>
                </c:pt>
                <c:pt idx="4">
                  <c:v>Chemistry</c:v>
                </c:pt>
                <c:pt idx="5">
                  <c:v>Chinese</c:v>
                </c:pt>
                <c:pt idx="6">
                  <c:v>Classics</c:v>
                </c:pt>
                <c:pt idx="7">
                  <c:v>Dance</c:v>
                </c:pt>
                <c:pt idx="8">
                  <c:v>Econ</c:v>
                </c:pt>
                <c:pt idx="9">
                  <c:v>Education</c:v>
                </c:pt>
                <c:pt idx="10">
                  <c:v>English</c:v>
                </c:pt>
                <c:pt idx="11">
                  <c:v>Ethnic Studies</c:v>
                </c:pt>
                <c:pt idx="12">
                  <c:v>French</c:v>
                </c:pt>
                <c:pt idx="13">
                  <c:v>German</c:v>
                </c:pt>
                <c:pt idx="14">
                  <c:v>History</c:v>
                </c:pt>
                <c:pt idx="15">
                  <c:v>Math</c:v>
                </c:pt>
                <c:pt idx="16">
                  <c:v>Music</c:v>
                </c:pt>
                <c:pt idx="17">
                  <c:v>Philosophy</c:v>
                </c:pt>
                <c:pt idx="18">
                  <c:v>Physics</c:v>
                </c:pt>
                <c:pt idx="19">
                  <c:v>Poli Sci</c:v>
                </c:pt>
                <c:pt idx="20">
                  <c:v>Psychology</c:v>
                </c:pt>
                <c:pt idx="21">
                  <c:v>Religion</c:v>
                </c:pt>
                <c:pt idx="22">
                  <c:v>Russian</c:v>
                </c:pt>
                <c:pt idx="23">
                  <c:v>Sociology</c:v>
                </c:pt>
                <c:pt idx="24">
                  <c:v>Spanish</c:v>
                </c:pt>
                <c:pt idx="25">
                  <c:v>Theatre</c:v>
                </c:pt>
              </c:strCache>
            </c:strRef>
          </c:cat>
          <c:val>
            <c:numRef>
              <c:f>Sheet1!$D$2:$D$27</c:f>
              <c:numCache>
                <c:formatCode>General</c:formatCode>
                <c:ptCount val="26"/>
                <c:pt idx="0">
                  <c:v>4</c:v>
                </c:pt>
                <c:pt idx="1">
                  <c:v>3</c:v>
                </c:pt>
                <c:pt idx="2">
                  <c:v>6</c:v>
                </c:pt>
                <c:pt idx="3">
                  <c:v>5</c:v>
                </c:pt>
                <c:pt idx="4">
                  <c:v>5</c:v>
                </c:pt>
                <c:pt idx="5">
                  <c:v>4</c:v>
                </c:pt>
                <c:pt idx="6">
                  <c:v>7</c:v>
                </c:pt>
                <c:pt idx="7">
                  <c:v>3</c:v>
                </c:pt>
                <c:pt idx="8">
                  <c:v>5</c:v>
                </c:pt>
                <c:pt idx="9">
                  <c:v>4</c:v>
                </c:pt>
                <c:pt idx="10">
                  <c:v>7</c:v>
                </c:pt>
                <c:pt idx="11">
                  <c:v>3</c:v>
                </c:pt>
                <c:pt idx="12">
                  <c:v>4</c:v>
                </c:pt>
                <c:pt idx="13">
                  <c:v>3</c:v>
                </c:pt>
                <c:pt idx="14">
                  <c:v>6</c:v>
                </c:pt>
                <c:pt idx="15">
                  <c:v>4</c:v>
                </c:pt>
                <c:pt idx="16">
                  <c:v>4</c:v>
                </c:pt>
                <c:pt idx="17">
                  <c:v>6</c:v>
                </c:pt>
                <c:pt idx="18">
                  <c:v>6</c:v>
                </c:pt>
                <c:pt idx="19">
                  <c:v>4</c:v>
                </c:pt>
                <c:pt idx="20">
                  <c:v>6</c:v>
                </c:pt>
                <c:pt idx="21">
                  <c:v>3</c:v>
                </c:pt>
                <c:pt idx="22">
                  <c:v>3</c:v>
                </c:pt>
                <c:pt idx="23">
                  <c:v>4</c:v>
                </c:pt>
                <c:pt idx="24">
                  <c:v>2</c:v>
                </c:pt>
                <c:pt idx="25">
                  <c:v>4</c:v>
                </c:pt>
              </c:numCache>
            </c:numRef>
          </c:val>
          <c:extLst>
            <c:ext xmlns:c16="http://schemas.microsoft.com/office/drawing/2014/chart" uri="{C3380CC4-5D6E-409C-BE32-E72D297353CC}">
              <c16:uniqueId val="{0000002F-F10B-C049-9D00-6B5F3AD21730}"/>
            </c:ext>
          </c:extLst>
        </c:ser>
        <c:dLbls>
          <c:showLegendKey val="0"/>
          <c:showVal val="1"/>
          <c:showCatName val="0"/>
          <c:showSerName val="0"/>
          <c:showPercent val="0"/>
          <c:showBubbleSize val="0"/>
        </c:dLbls>
        <c:gapWidth val="150"/>
        <c:overlap val="100"/>
        <c:axId val="-823198704"/>
        <c:axId val="-823196656"/>
      </c:barChart>
      <c:catAx>
        <c:axId val="-823198704"/>
        <c:scaling>
          <c:orientation val="minMax"/>
        </c:scaling>
        <c:delete val="0"/>
        <c:axPos val="b"/>
        <c:numFmt formatCode="General" sourceLinked="1"/>
        <c:majorTickMark val="out"/>
        <c:minorTickMark val="none"/>
        <c:tickLblPos val="nextTo"/>
        <c:crossAx val="-823196656"/>
        <c:crosses val="autoZero"/>
        <c:auto val="0"/>
        <c:lblAlgn val="ctr"/>
        <c:lblOffset val="100"/>
        <c:noMultiLvlLbl val="0"/>
      </c:catAx>
      <c:valAx>
        <c:axId val="-823196656"/>
        <c:scaling>
          <c:orientation val="minMax"/>
          <c:max val="12"/>
        </c:scaling>
        <c:delete val="0"/>
        <c:axPos val="l"/>
        <c:majorGridlines/>
        <c:numFmt formatCode="General" sourceLinked="1"/>
        <c:majorTickMark val="out"/>
        <c:minorTickMark val="none"/>
        <c:tickLblPos val="nextTo"/>
        <c:txPr>
          <a:bodyPr/>
          <a:lstStyle/>
          <a:p>
            <a:pPr>
              <a:defRPr b="1"/>
            </a:pPr>
            <a:endParaRPr lang="en-US"/>
          </a:p>
        </c:txPr>
        <c:crossAx val="-823198704"/>
        <c:crosses val="autoZero"/>
        <c:crossBetween val="between"/>
        <c:majorUnit val="1"/>
      </c:valAx>
    </c:plotArea>
    <c:legend>
      <c:legendPos val="t"/>
      <c:layout>
        <c:manualLayout>
          <c:xMode val="edge"/>
          <c:yMode val="edge"/>
          <c:x val="0.17709068544752701"/>
          <c:y val="2.7766743954447198E-2"/>
          <c:w val="0.67098376904727597"/>
          <c:h val="7.3330909257163901E-2"/>
        </c:manualLayout>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108533344265503"/>
          <c:y val="3.9401496259351597E-2"/>
          <c:w val="0.83366510774414804"/>
          <c:h val="0.72001217428868802"/>
        </c:manualLayout>
      </c:layout>
      <c:barChart>
        <c:barDir val="col"/>
        <c:grouping val="clustered"/>
        <c:varyColors val="0"/>
        <c:ser>
          <c:idx val="0"/>
          <c:order val="0"/>
          <c:tx>
            <c:strRef>
              <c:f>Sheet1!$B$1</c:f>
              <c:strCache>
                <c:ptCount val="1"/>
                <c:pt idx="0">
                  <c:v>URM</c:v>
                </c:pt>
              </c:strCache>
            </c:strRef>
          </c:tx>
          <c:spPr>
            <a:solidFill>
              <a:schemeClr val="accent1">
                <a:lumMod val="40000"/>
                <a:lumOff val="60000"/>
              </a:schemeClr>
            </a:solidFill>
          </c:spPr>
          <c:invertIfNegative val="0"/>
          <c:dPt>
            <c:idx val="8"/>
            <c:invertIfNegative val="0"/>
            <c:bubble3D val="0"/>
            <c:extLst>
              <c:ext xmlns:c16="http://schemas.microsoft.com/office/drawing/2014/chart" uri="{C3380CC4-5D6E-409C-BE32-E72D297353CC}">
                <c16:uniqueId val="{00000000-DF7F-2B4E-8FB2-ABD747385F7D}"/>
              </c:ext>
            </c:extLst>
          </c:dPt>
          <c:dPt>
            <c:idx val="9"/>
            <c:invertIfNegative val="0"/>
            <c:bubble3D val="0"/>
            <c:extLst>
              <c:ext xmlns:c16="http://schemas.microsoft.com/office/drawing/2014/chart" uri="{C3380CC4-5D6E-409C-BE32-E72D297353CC}">
                <c16:uniqueId val="{00000002-DF7F-2B4E-8FB2-ABD747385F7D}"/>
              </c:ext>
            </c:extLst>
          </c:dPt>
          <c:dPt>
            <c:idx val="10"/>
            <c:invertIfNegative val="0"/>
            <c:bubble3D val="0"/>
            <c:spPr>
              <a:solidFill>
                <a:schemeClr val="accent1"/>
              </a:solidFill>
            </c:spPr>
            <c:extLst>
              <c:ext xmlns:c16="http://schemas.microsoft.com/office/drawing/2014/chart" uri="{C3380CC4-5D6E-409C-BE32-E72D297353CC}">
                <c16:uniqueId val="{00000004-DF7F-2B4E-8FB2-ABD747385F7D}"/>
              </c:ext>
            </c:extLst>
          </c:dPt>
          <c:cat>
            <c:strRef>
              <c:f>Sheet1!$A$2:$A$11</c:f>
              <c:strCache>
                <c:ptCount val="10"/>
                <c:pt idx="0">
                  <c:v>2010-2011</c:v>
                </c:pt>
                <c:pt idx="1">
                  <c:v>2011-2012</c:v>
                </c:pt>
                <c:pt idx="2">
                  <c:v>2012-2013</c:v>
                </c:pt>
                <c:pt idx="3">
                  <c:v>2013-2014</c:v>
                </c:pt>
                <c:pt idx="4">
                  <c:v>2014-2015</c:v>
                </c:pt>
                <c:pt idx="5">
                  <c:v>2015-2016</c:v>
                </c:pt>
                <c:pt idx="6">
                  <c:v>2016-2017</c:v>
                </c:pt>
                <c:pt idx="7">
                  <c:v>2017-2018</c:v>
                </c:pt>
                <c:pt idx="8">
                  <c:v>2018-2019</c:v>
                </c:pt>
                <c:pt idx="9">
                  <c:v>2019-2020</c:v>
                </c:pt>
              </c:strCache>
            </c:strRef>
          </c:cat>
          <c:val>
            <c:numRef>
              <c:f>Sheet1!$B$2:$B$11</c:f>
              <c:numCache>
                <c:formatCode>0.0%</c:formatCode>
                <c:ptCount val="10"/>
                <c:pt idx="0">
                  <c:v>3.7999999999999999E-2</c:v>
                </c:pt>
                <c:pt idx="1">
                  <c:v>4.4999999999999998E-2</c:v>
                </c:pt>
                <c:pt idx="2">
                  <c:v>4.4999999999999998E-2</c:v>
                </c:pt>
                <c:pt idx="3">
                  <c:v>4.1000000000000002E-2</c:v>
                </c:pt>
                <c:pt idx="4">
                  <c:v>5.1799999999999999E-2</c:v>
                </c:pt>
                <c:pt idx="5">
                  <c:v>5.8000000000000003E-2</c:v>
                </c:pt>
                <c:pt idx="6">
                  <c:v>7.1999999999999995E-2</c:v>
                </c:pt>
                <c:pt idx="7">
                  <c:v>9.0999999999999998E-2</c:v>
                </c:pt>
                <c:pt idx="8">
                  <c:v>9.6000000000000002E-2</c:v>
                </c:pt>
                <c:pt idx="9">
                  <c:v>0.1</c:v>
                </c:pt>
              </c:numCache>
            </c:numRef>
          </c:val>
          <c:extLst>
            <c:ext xmlns:c16="http://schemas.microsoft.com/office/drawing/2014/chart" uri="{C3380CC4-5D6E-409C-BE32-E72D297353CC}">
              <c16:uniqueId val="{00000005-DF7F-2B4E-8FB2-ABD747385F7D}"/>
            </c:ext>
          </c:extLst>
        </c:ser>
        <c:ser>
          <c:idx val="1"/>
          <c:order val="1"/>
          <c:tx>
            <c:strRef>
              <c:f>Sheet1!$C$1</c:f>
              <c:strCache>
                <c:ptCount val="1"/>
                <c:pt idx="0">
                  <c:v>Faculty of Color</c:v>
                </c:pt>
              </c:strCache>
            </c:strRef>
          </c:tx>
          <c:spPr>
            <a:solidFill>
              <a:srgbClr val="447FFF"/>
            </a:solidFill>
          </c:spPr>
          <c:invertIfNegative val="0"/>
          <c:dPt>
            <c:idx val="0"/>
            <c:invertIfNegative val="0"/>
            <c:bubble3D val="0"/>
            <c:spPr>
              <a:solidFill>
                <a:srgbClr val="0096FF"/>
              </a:solidFill>
            </c:spPr>
            <c:extLst>
              <c:ext xmlns:c16="http://schemas.microsoft.com/office/drawing/2014/chart" uri="{C3380CC4-5D6E-409C-BE32-E72D297353CC}">
                <c16:uniqueId val="{00000007-DF7F-2B4E-8FB2-ABD747385F7D}"/>
              </c:ext>
            </c:extLst>
          </c:dPt>
          <c:dPt>
            <c:idx val="1"/>
            <c:invertIfNegative val="0"/>
            <c:bubble3D val="0"/>
            <c:spPr>
              <a:solidFill>
                <a:srgbClr val="0096FF"/>
              </a:solidFill>
            </c:spPr>
            <c:extLst>
              <c:ext xmlns:c16="http://schemas.microsoft.com/office/drawing/2014/chart" uri="{C3380CC4-5D6E-409C-BE32-E72D297353CC}">
                <c16:uniqueId val="{00000009-DF7F-2B4E-8FB2-ABD747385F7D}"/>
              </c:ext>
            </c:extLst>
          </c:dPt>
          <c:dPt>
            <c:idx val="2"/>
            <c:invertIfNegative val="0"/>
            <c:bubble3D val="0"/>
            <c:spPr>
              <a:solidFill>
                <a:srgbClr val="0096FF"/>
              </a:solidFill>
            </c:spPr>
            <c:extLst>
              <c:ext xmlns:c16="http://schemas.microsoft.com/office/drawing/2014/chart" uri="{C3380CC4-5D6E-409C-BE32-E72D297353CC}">
                <c16:uniqueId val="{0000000B-DF7F-2B4E-8FB2-ABD747385F7D}"/>
              </c:ext>
            </c:extLst>
          </c:dPt>
          <c:dPt>
            <c:idx val="3"/>
            <c:invertIfNegative val="0"/>
            <c:bubble3D val="0"/>
            <c:spPr>
              <a:solidFill>
                <a:srgbClr val="0096FF"/>
              </a:solidFill>
            </c:spPr>
            <c:extLst>
              <c:ext xmlns:c16="http://schemas.microsoft.com/office/drawing/2014/chart" uri="{C3380CC4-5D6E-409C-BE32-E72D297353CC}">
                <c16:uniqueId val="{0000000D-DF7F-2B4E-8FB2-ABD747385F7D}"/>
              </c:ext>
            </c:extLst>
          </c:dPt>
          <c:dPt>
            <c:idx val="4"/>
            <c:invertIfNegative val="0"/>
            <c:bubble3D val="0"/>
            <c:spPr>
              <a:solidFill>
                <a:srgbClr val="0096FF"/>
              </a:solidFill>
            </c:spPr>
            <c:extLst>
              <c:ext xmlns:c16="http://schemas.microsoft.com/office/drawing/2014/chart" uri="{C3380CC4-5D6E-409C-BE32-E72D297353CC}">
                <c16:uniqueId val="{0000000F-DF7F-2B4E-8FB2-ABD747385F7D}"/>
              </c:ext>
            </c:extLst>
          </c:dPt>
          <c:dPt>
            <c:idx val="5"/>
            <c:invertIfNegative val="0"/>
            <c:bubble3D val="0"/>
            <c:spPr>
              <a:solidFill>
                <a:srgbClr val="0096FF"/>
              </a:solidFill>
            </c:spPr>
            <c:extLst>
              <c:ext xmlns:c16="http://schemas.microsoft.com/office/drawing/2014/chart" uri="{C3380CC4-5D6E-409C-BE32-E72D297353CC}">
                <c16:uniqueId val="{00000011-DF7F-2B4E-8FB2-ABD747385F7D}"/>
              </c:ext>
            </c:extLst>
          </c:dPt>
          <c:dPt>
            <c:idx val="6"/>
            <c:invertIfNegative val="0"/>
            <c:bubble3D val="0"/>
            <c:spPr>
              <a:solidFill>
                <a:srgbClr val="0096FF"/>
              </a:solidFill>
            </c:spPr>
            <c:extLst>
              <c:ext xmlns:c16="http://schemas.microsoft.com/office/drawing/2014/chart" uri="{C3380CC4-5D6E-409C-BE32-E72D297353CC}">
                <c16:uniqueId val="{00000013-DF7F-2B4E-8FB2-ABD747385F7D}"/>
              </c:ext>
            </c:extLst>
          </c:dPt>
          <c:dPt>
            <c:idx val="7"/>
            <c:invertIfNegative val="0"/>
            <c:bubble3D val="0"/>
            <c:spPr>
              <a:solidFill>
                <a:srgbClr val="0096FF"/>
              </a:solidFill>
            </c:spPr>
            <c:extLst>
              <c:ext xmlns:c16="http://schemas.microsoft.com/office/drawing/2014/chart" uri="{C3380CC4-5D6E-409C-BE32-E72D297353CC}">
                <c16:uniqueId val="{00000015-DF7F-2B4E-8FB2-ABD747385F7D}"/>
              </c:ext>
            </c:extLst>
          </c:dPt>
          <c:dPt>
            <c:idx val="8"/>
            <c:invertIfNegative val="0"/>
            <c:bubble3D val="0"/>
            <c:spPr>
              <a:solidFill>
                <a:srgbClr val="0096FF"/>
              </a:solidFill>
            </c:spPr>
            <c:extLst>
              <c:ext xmlns:c16="http://schemas.microsoft.com/office/drawing/2014/chart" uri="{C3380CC4-5D6E-409C-BE32-E72D297353CC}">
                <c16:uniqueId val="{00000017-DF7F-2B4E-8FB2-ABD747385F7D}"/>
              </c:ext>
            </c:extLst>
          </c:dPt>
          <c:dPt>
            <c:idx val="9"/>
            <c:invertIfNegative val="0"/>
            <c:bubble3D val="0"/>
            <c:spPr>
              <a:solidFill>
                <a:srgbClr val="0096FF"/>
              </a:solidFill>
            </c:spPr>
            <c:extLst>
              <c:ext xmlns:c16="http://schemas.microsoft.com/office/drawing/2014/chart" uri="{C3380CC4-5D6E-409C-BE32-E72D297353CC}">
                <c16:uniqueId val="{00000019-DF7F-2B4E-8FB2-ABD747385F7D}"/>
              </c:ext>
            </c:extLst>
          </c:dPt>
          <c:dPt>
            <c:idx val="10"/>
            <c:invertIfNegative val="0"/>
            <c:bubble3D val="0"/>
            <c:spPr>
              <a:solidFill>
                <a:srgbClr val="0432FF"/>
              </a:solidFill>
            </c:spPr>
            <c:extLst>
              <c:ext xmlns:c16="http://schemas.microsoft.com/office/drawing/2014/chart" uri="{C3380CC4-5D6E-409C-BE32-E72D297353CC}">
                <c16:uniqueId val="{0000001B-DF7F-2B4E-8FB2-ABD747385F7D}"/>
              </c:ext>
            </c:extLst>
          </c:dPt>
          <c:cat>
            <c:strRef>
              <c:f>Sheet1!$A$2:$A$11</c:f>
              <c:strCache>
                <c:ptCount val="10"/>
                <c:pt idx="0">
                  <c:v>2010-2011</c:v>
                </c:pt>
                <c:pt idx="1">
                  <c:v>2011-2012</c:v>
                </c:pt>
                <c:pt idx="2">
                  <c:v>2012-2013</c:v>
                </c:pt>
                <c:pt idx="3">
                  <c:v>2013-2014</c:v>
                </c:pt>
                <c:pt idx="4">
                  <c:v>2014-2015</c:v>
                </c:pt>
                <c:pt idx="5">
                  <c:v>2015-2016</c:v>
                </c:pt>
                <c:pt idx="6">
                  <c:v>2016-2017</c:v>
                </c:pt>
                <c:pt idx="7">
                  <c:v>2017-2018</c:v>
                </c:pt>
                <c:pt idx="8">
                  <c:v>2018-2019</c:v>
                </c:pt>
                <c:pt idx="9">
                  <c:v>2019-2020</c:v>
                </c:pt>
              </c:strCache>
            </c:strRef>
          </c:cat>
          <c:val>
            <c:numRef>
              <c:f>Sheet1!$C$2:$C$11</c:f>
              <c:numCache>
                <c:formatCode>0.0%</c:formatCode>
                <c:ptCount val="10"/>
                <c:pt idx="0">
                  <c:v>0.13300000000000001</c:v>
                </c:pt>
                <c:pt idx="1">
                  <c:v>0.14199999999999999</c:v>
                </c:pt>
                <c:pt idx="2">
                  <c:v>0.14499999999999999</c:v>
                </c:pt>
                <c:pt idx="3">
                  <c:v>0.14499999999999999</c:v>
                </c:pt>
                <c:pt idx="4">
                  <c:v>0.14899999999999999</c:v>
                </c:pt>
                <c:pt idx="5">
                  <c:v>0.154</c:v>
                </c:pt>
                <c:pt idx="6">
                  <c:v>0.17100000000000001</c:v>
                </c:pt>
                <c:pt idx="7">
                  <c:v>0.17899999999999999</c:v>
                </c:pt>
                <c:pt idx="8">
                  <c:v>0.18</c:v>
                </c:pt>
                <c:pt idx="9" formatCode="0%">
                  <c:v>0.18</c:v>
                </c:pt>
              </c:numCache>
            </c:numRef>
          </c:val>
          <c:extLst>
            <c:ext xmlns:c16="http://schemas.microsoft.com/office/drawing/2014/chart" uri="{C3380CC4-5D6E-409C-BE32-E72D297353CC}">
              <c16:uniqueId val="{0000001C-DF7F-2B4E-8FB2-ABD747385F7D}"/>
            </c:ext>
          </c:extLst>
        </c:ser>
        <c:dLbls>
          <c:showLegendKey val="0"/>
          <c:showVal val="0"/>
          <c:showCatName val="0"/>
          <c:showSerName val="0"/>
          <c:showPercent val="0"/>
          <c:showBubbleSize val="0"/>
        </c:dLbls>
        <c:gapWidth val="150"/>
        <c:axId val="-823254624"/>
        <c:axId val="-823252304"/>
      </c:barChart>
      <c:catAx>
        <c:axId val="-823254624"/>
        <c:scaling>
          <c:orientation val="minMax"/>
        </c:scaling>
        <c:delete val="0"/>
        <c:axPos val="b"/>
        <c:numFmt formatCode="General" sourceLinked="0"/>
        <c:majorTickMark val="none"/>
        <c:minorTickMark val="none"/>
        <c:tickLblPos val="nextTo"/>
        <c:crossAx val="-823252304"/>
        <c:crossesAt val="0"/>
        <c:auto val="1"/>
        <c:lblAlgn val="ctr"/>
        <c:lblOffset val="100"/>
        <c:noMultiLvlLbl val="0"/>
      </c:catAx>
      <c:valAx>
        <c:axId val="-823252304"/>
        <c:scaling>
          <c:orientation val="minMax"/>
          <c:max val="0.25"/>
        </c:scaling>
        <c:delete val="0"/>
        <c:axPos val="l"/>
        <c:majorGridlines/>
        <c:numFmt formatCode="0.0%" sourceLinked="1"/>
        <c:majorTickMark val="none"/>
        <c:minorTickMark val="none"/>
        <c:tickLblPos val="nextTo"/>
        <c:crossAx val="-823254624"/>
        <c:crosses val="autoZero"/>
        <c:crossBetween val="between"/>
      </c:valAx>
    </c:plotArea>
    <c:legend>
      <c:legendPos val="r"/>
      <c:layout>
        <c:manualLayout>
          <c:xMode val="edge"/>
          <c:yMode val="edge"/>
          <c:x val="0.30636703331760001"/>
          <c:y val="4.51395134211715E-2"/>
          <c:w val="0.39107550416468501"/>
          <c:h val="0.136653641486834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dk1">
                <a:tint val="88500"/>
              </a:schemeClr>
            </a:solidFill>
            <a:ln>
              <a:noFill/>
            </a:ln>
            <a:effectLst/>
          </c:spPr>
          <c:invertIfNegative val="0"/>
          <c:dPt>
            <c:idx val="10"/>
            <c:invertIfNegative val="0"/>
            <c:bubble3D val="0"/>
            <c:extLst>
              <c:ext xmlns:c16="http://schemas.microsoft.com/office/drawing/2014/chart" uri="{C3380CC4-5D6E-409C-BE32-E72D297353CC}">
                <c16:uniqueId val="{00000000-9D7B-CF4F-A5FB-1DCA821DEF5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2010-2011</c:v>
                </c:pt>
                <c:pt idx="1">
                  <c:v>2011-2012</c:v>
                </c:pt>
                <c:pt idx="2">
                  <c:v>2012-2013</c:v>
                </c:pt>
                <c:pt idx="3">
                  <c:v>2013-2014</c:v>
                </c:pt>
                <c:pt idx="4">
                  <c:v>2014-2015</c:v>
                </c:pt>
                <c:pt idx="5">
                  <c:v>2015-2016</c:v>
                </c:pt>
                <c:pt idx="6">
                  <c:v>2016-2017</c:v>
                </c:pt>
                <c:pt idx="7">
                  <c:v>2017-2018</c:v>
                </c:pt>
                <c:pt idx="8">
                  <c:v>2018-2019</c:v>
                </c:pt>
                <c:pt idx="9">
                  <c:v>2019-2020</c:v>
                </c:pt>
              </c:strCache>
            </c:strRef>
          </c:cat>
          <c:val>
            <c:numRef>
              <c:f>Sheet1!$B$2:$B$11</c:f>
              <c:numCache>
                <c:formatCode>0.0%</c:formatCode>
                <c:ptCount val="10"/>
                <c:pt idx="0">
                  <c:v>3.7999999999999999E-2</c:v>
                </c:pt>
                <c:pt idx="1">
                  <c:v>4.4999999999999998E-2</c:v>
                </c:pt>
                <c:pt idx="2">
                  <c:v>4.4999999999999998E-2</c:v>
                </c:pt>
                <c:pt idx="3">
                  <c:v>4.1000000000000002E-2</c:v>
                </c:pt>
                <c:pt idx="4">
                  <c:v>5.1999999999999998E-2</c:v>
                </c:pt>
                <c:pt idx="5">
                  <c:v>5.8000000000000003E-2</c:v>
                </c:pt>
                <c:pt idx="6">
                  <c:v>7.1999999999999995E-2</c:v>
                </c:pt>
                <c:pt idx="7">
                  <c:v>9.0999999999999998E-2</c:v>
                </c:pt>
                <c:pt idx="8">
                  <c:v>9.6000000000000002E-2</c:v>
                </c:pt>
                <c:pt idx="9">
                  <c:v>0.1</c:v>
                </c:pt>
              </c:numCache>
            </c:numRef>
          </c:val>
          <c:extLst>
            <c:ext xmlns:c16="http://schemas.microsoft.com/office/drawing/2014/chart" uri="{C3380CC4-5D6E-409C-BE32-E72D297353CC}">
              <c16:uniqueId val="{00000001-9D7B-CF4F-A5FB-1DCA821DEF5A}"/>
            </c:ext>
          </c:extLst>
        </c:ser>
        <c:dLbls>
          <c:showLegendKey val="0"/>
          <c:showVal val="0"/>
          <c:showCatName val="0"/>
          <c:showSerName val="0"/>
          <c:showPercent val="0"/>
          <c:showBubbleSize val="0"/>
        </c:dLbls>
        <c:gapWidth val="219"/>
        <c:overlap val="-27"/>
        <c:axId val="-823294832"/>
        <c:axId val="-823292784"/>
      </c:barChart>
      <c:catAx>
        <c:axId val="-823294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292784"/>
        <c:crossesAt val="0"/>
        <c:auto val="1"/>
        <c:lblAlgn val="ctr"/>
        <c:lblOffset val="100"/>
        <c:noMultiLvlLbl val="0"/>
      </c:catAx>
      <c:valAx>
        <c:axId val="-8232927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294832"/>
        <c:crosses val="autoZero"/>
        <c:crossBetween val="between"/>
        <c:majorUnit val="0.1"/>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a:t>Internal use only, Office for Institutional Diversity</a:t>
            </a: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1110C16-DAF3-6E47-A705-118BB70DD1D2}" type="datetime1">
              <a:rPr lang="en-US" smtClean="0"/>
              <a:t>6/9/2021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A31F27B-5CBC-2F45-9A20-FF0F7D70F8BB}" type="slidenum">
              <a:rPr lang="en-US" smtClean="0"/>
              <a:t>‹#›</a:t>
            </a:fld>
            <a:endParaRPr lang="en-US"/>
          </a:p>
        </p:txBody>
      </p:sp>
    </p:spTree>
    <p:extLst>
      <p:ext uri="{BB962C8B-B14F-4D97-AF65-F5344CB8AC3E}">
        <p14:creationId xmlns:p14="http://schemas.microsoft.com/office/powerpoint/2010/main" val="31201109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a:t>Internal use only, Office for Institutional Diversity</a:t>
            </a: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B989EA6-362D-1A4B-AC9F-AB34299192DD}" type="datetime1">
              <a:rPr lang="en-US" smtClean="0"/>
              <a:t>6/9/2021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9CC2B39-B07D-0B48-83E2-70A56C93B686}" type="slidenum">
              <a:rPr lang="en-US" smtClean="0"/>
              <a:t>‹#›</a:t>
            </a:fld>
            <a:endParaRPr lang="en-US"/>
          </a:p>
        </p:txBody>
      </p:sp>
    </p:spTree>
    <p:extLst>
      <p:ext uri="{BB962C8B-B14F-4D97-AF65-F5344CB8AC3E}">
        <p14:creationId xmlns:p14="http://schemas.microsoft.com/office/powerpoint/2010/main" val="1325307110"/>
      </p:ext>
    </p:extLst>
  </p:cSld>
  <p:clrMap bg1="lt1" tx1="dk1" bg2="lt2" tx2="dk2" accent1="accent1" accent2="accent2" accent3="accent3" accent4="accent4" accent5="accent5" accent6="accent6" hlink="hlink" folHlink="folHlink"/>
  <p:hf sldNum="0" hdr="0" ftr="0" dt="0"/>
  <p:notesStyle>
    <a:lvl1pPr marL="0" algn="l" defTabSz="457146" rtl="0" eaLnBrk="1" latinLnBrk="0" hangingPunct="1">
      <a:defRPr sz="1200" kern="1200">
        <a:solidFill>
          <a:schemeClr val="tx1"/>
        </a:solidFill>
        <a:latin typeface="+mn-lt"/>
        <a:ea typeface="+mn-ea"/>
        <a:cs typeface="+mn-cs"/>
      </a:defRPr>
    </a:lvl1pPr>
    <a:lvl2pPr marL="457146" algn="l" defTabSz="457146" rtl="0" eaLnBrk="1" latinLnBrk="0" hangingPunct="1">
      <a:defRPr sz="1200" kern="1200">
        <a:solidFill>
          <a:schemeClr val="tx1"/>
        </a:solidFill>
        <a:latin typeface="+mn-lt"/>
        <a:ea typeface="+mn-ea"/>
        <a:cs typeface="+mn-cs"/>
      </a:defRPr>
    </a:lvl2pPr>
    <a:lvl3pPr marL="914293" algn="l" defTabSz="457146" rtl="0" eaLnBrk="1" latinLnBrk="0" hangingPunct="1">
      <a:defRPr sz="1200" kern="1200">
        <a:solidFill>
          <a:schemeClr val="tx1"/>
        </a:solidFill>
        <a:latin typeface="+mn-lt"/>
        <a:ea typeface="+mn-ea"/>
        <a:cs typeface="+mn-cs"/>
      </a:defRPr>
    </a:lvl3pPr>
    <a:lvl4pPr marL="1371440" algn="l" defTabSz="457146" rtl="0" eaLnBrk="1" latinLnBrk="0" hangingPunct="1">
      <a:defRPr sz="1200" kern="1200">
        <a:solidFill>
          <a:schemeClr val="tx1"/>
        </a:solidFill>
        <a:latin typeface="+mn-lt"/>
        <a:ea typeface="+mn-ea"/>
        <a:cs typeface="+mn-cs"/>
      </a:defRPr>
    </a:lvl4pPr>
    <a:lvl5pPr marL="1828586" algn="l" defTabSz="457146" rtl="0" eaLnBrk="1" latinLnBrk="0" hangingPunct="1">
      <a:defRPr sz="1200" kern="1200">
        <a:solidFill>
          <a:schemeClr val="tx1"/>
        </a:solidFill>
        <a:latin typeface="+mn-lt"/>
        <a:ea typeface="+mn-ea"/>
        <a:cs typeface="+mn-cs"/>
      </a:defRPr>
    </a:lvl5pPr>
    <a:lvl6pPr marL="2285733" algn="l" defTabSz="457146" rtl="0" eaLnBrk="1" latinLnBrk="0" hangingPunct="1">
      <a:defRPr sz="1200" kern="1200">
        <a:solidFill>
          <a:schemeClr val="tx1"/>
        </a:solidFill>
        <a:latin typeface="+mn-lt"/>
        <a:ea typeface="+mn-ea"/>
        <a:cs typeface="+mn-cs"/>
      </a:defRPr>
    </a:lvl6pPr>
    <a:lvl7pPr marL="2742879"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383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075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http://</a:t>
            </a:r>
            <a:r>
              <a:rPr lang="en-US" dirty="0" err="1"/>
              <a:t>www.census.gov</a:t>
            </a:r>
            <a:r>
              <a:rPr lang="en-US" dirty="0"/>
              <a:t>/population/projections/data/national/2014/</a:t>
            </a:r>
            <a:r>
              <a:rPr lang="en-US" dirty="0" err="1"/>
              <a:t>summarytables.html</a:t>
            </a:r>
            <a:endParaRPr lang="en-US" dirty="0"/>
          </a:p>
          <a:p>
            <a:r>
              <a:rPr lang="en-US" dirty="0"/>
              <a:t>https://</a:t>
            </a:r>
            <a:r>
              <a:rPr lang="en-US" dirty="0" err="1"/>
              <a:t>www.americanprogress.org</a:t>
            </a:r>
            <a:r>
              <a:rPr lang="en-US" dirty="0"/>
              <a:t>/</a:t>
            </a:r>
            <a:r>
              <a:rPr lang="en-US" dirty="0" err="1"/>
              <a:t>wp</a:t>
            </a:r>
            <a:r>
              <a:rPr lang="en-US" dirty="0"/>
              <a:t>-content/uploads/issues/2011/10/</a:t>
            </a:r>
            <a:r>
              <a:rPr lang="en-US" dirty="0" err="1"/>
              <a:t>pdf</a:t>
            </a:r>
            <a:r>
              <a:rPr lang="en-US" dirty="0"/>
              <a:t>/progress_2050.pdf</a:t>
            </a:r>
          </a:p>
          <a:p>
            <a:endParaRPr lang="en-US" dirty="0"/>
          </a:p>
          <a:p>
            <a:r>
              <a:rPr lang="en-US" dirty="0"/>
              <a:t>This is based on total U.S. population</a:t>
            </a:r>
          </a:p>
          <a:p>
            <a:r>
              <a:rPr lang="en-US" dirty="0"/>
              <a:t>Caucasian</a:t>
            </a:r>
            <a:r>
              <a:rPr lang="en-US" baseline="0" dirty="0"/>
              <a:t> Whites will drop from around 75% to 46%</a:t>
            </a:r>
          </a:p>
          <a:p>
            <a:r>
              <a:rPr lang="en-US" baseline="0" dirty="0"/>
              <a:t>Hispanics will rise to roughly 30%</a:t>
            </a:r>
          </a:p>
          <a:p>
            <a:r>
              <a:rPr lang="en-US" baseline="0" dirty="0"/>
              <a:t>Asians will rise to roughly 8%</a:t>
            </a:r>
          </a:p>
          <a:p>
            <a:r>
              <a:rPr lang="en-US" baseline="0" dirty="0"/>
              <a:t>Blacks will increase slightly from 13-15%</a:t>
            </a:r>
          </a:p>
          <a:p>
            <a:r>
              <a:rPr lang="en-US" baseline="0" dirty="0"/>
              <a:t>Native Americans and Pacific Islanders will stay steady </a:t>
            </a:r>
            <a:r>
              <a:rPr lang="en-US" baseline="0"/>
              <a:t>at around 1%</a:t>
            </a:r>
            <a:endParaRPr lang="en-US" dirty="0"/>
          </a:p>
        </p:txBody>
      </p:sp>
    </p:spTree>
    <p:extLst>
      <p:ext uri="{BB962C8B-B14F-4D97-AF65-F5344CB8AC3E}">
        <p14:creationId xmlns:p14="http://schemas.microsoft.com/office/powerpoint/2010/main" val="302848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Credit: Paul </a:t>
            </a:r>
            <a:r>
              <a:rPr lang="en-US" dirty="0" err="1"/>
              <a:t>Batalden</a:t>
            </a:r>
            <a:r>
              <a:rPr lang="en-US" dirty="0"/>
              <a:t> (used widely in health care</a:t>
            </a:r>
            <a:r>
              <a:rPr lang="en-US" baseline="0" dirty="0"/>
              <a:t> improvement community).</a:t>
            </a:r>
            <a:endParaRPr lang="en-US" dirty="0"/>
          </a:p>
        </p:txBody>
      </p:sp>
    </p:spTree>
    <p:extLst>
      <p:ext uri="{BB962C8B-B14F-4D97-AF65-F5344CB8AC3E}">
        <p14:creationId xmlns:p14="http://schemas.microsoft.com/office/powerpoint/2010/main" val="55794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589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out of 150 T/TT faculty members</a:t>
            </a:r>
          </a:p>
        </p:txBody>
      </p:sp>
    </p:spTree>
    <p:extLst>
      <p:ext uri="{BB962C8B-B14F-4D97-AF65-F5344CB8AC3E}">
        <p14:creationId xmlns:p14="http://schemas.microsoft.com/office/powerpoint/2010/main" val="210841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12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baseline="0" dirty="0"/>
              <a:t>15 out of 26 departments without any URM Tenure/Tenure Track faculty.</a:t>
            </a:r>
          </a:p>
        </p:txBody>
      </p:sp>
    </p:spTree>
    <p:extLst>
      <p:ext uri="{BB962C8B-B14F-4D97-AF65-F5344CB8AC3E}">
        <p14:creationId xmlns:p14="http://schemas.microsoft.com/office/powerpoint/2010/main" val="191350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10 out of 26 departments without any URM or Faculty of Color Tenure/Tenure Track Faculty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14 out of 26 departments with only 1 or no URM or Faculty of Color Tenure/Tenure Track Faculty</a:t>
            </a:r>
          </a:p>
          <a:p>
            <a:endParaRPr lang="en-US" dirty="0"/>
          </a:p>
        </p:txBody>
      </p:sp>
    </p:spTree>
    <p:extLst>
      <p:ext uri="{BB962C8B-B14F-4D97-AF65-F5344CB8AC3E}">
        <p14:creationId xmlns:p14="http://schemas.microsoft.com/office/powerpoint/2010/main" val="81796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100%</a:t>
            </a:r>
          </a:p>
        </p:txBody>
      </p:sp>
      <p:sp>
        <p:nvSpPr>
          <p:cNvPr id="5" name="Header Placeholder 4"/>
          <p:cNvSpPr>
            <a:spLocks noGrp="1"/>
          </p:cNvSpPr>
          <p:nvPr>
            <p:ph type="hdr" sz="quarter" idx="10"/>
          </p:nvPr>
        </p:nvSpPr>
        <p:spPr/>
        <p:txBody>
          <a:bodyPr/>
          <a:lstStyle/>
          <a:p>
            <a:r>
              <a:rPr lang="en-US"/>
              <a:t>Internal use only, Office for Institutional Diversity</a:t>
            </a:r>
          </a:p>
        </p:txBody>
      </p:sp>
    </p:spTree>
    <p:extLst>
      <p:ext uri="{BB962C8B-B14F-4D97-AF65-F5344CB8AC3E}">
        <p14:creationId xmlns:p14="http://schemas.microsoft.com/office/powerpoint/2010/main" val="118031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46" indent="0" algn="ctr">
              <a:buNone/>
            </a:lvl2pPr>
            <a:lvl3pPr marL="914293" indent="0" algn="ctr">
              <a:buNone/>
            </a:lvl3pPr>
            <a:lvl4pPr marL="1371440" indent="0" algn="ctr">
              <a:buNone/>
            </a:lvl4pPr>
            <a:lvl5pPr marL="1828586" indent="0" algn="ctr">
              <a:buNone/>
            </a:lvl5pPr>
            <a:lvl6pPr marL="2285733" indent="0" algn="ctr">
              <a:buNone/>
            </a:lvl6pPr>
            <a:lvl7pPr marL="2742879" indent="0" algn="ctr">
              <a:buNone/>
            </a:lvl7pPr>
            <a:lvl8pPr marL="3200026" indent="0" algn="ctr">
              <a:buNone/>
            </a:lvl8pPr>
            <a:lvl9pPr marL="3657172" indent="0" algn="ctr">
              <a:buNone/>
            </a:lvl9pPr>
          </a:lstStyle>
          <a:p>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E5590486-7314-8544-8A1F-D2965962E3DB}" type="datetime1">
              <a:rPr lang="en-US" smtClean="0"/>
              <a:t>6/9/2021</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96D484C6-BEA8-2942-8DD3-76D07D56CB29}" type="datetime1">
              <a:rPr lang="en-US" smtClean="0"/>
              <a:t>6/9/2021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a:xfrm>
            <a:off x="6553200" y="6248403"/>
            <a:ext cx="2209800" cy="365125"/>
          </a:xfrm>
        </p:spPr>
        <p:txBody>
          <a:bodyPr/>
          <a:lstStyle/>
          <a:p>
            <a:pPr eaLnBrk="1" latinLnBrk="0" hangingPunct="1"/>
            <a:fld id="{AAD0E4FB-79B2-AE46-ADD0-B091D2DA7609}" type="datetime1">
              <a:rPr lang="en-US" smtClean="0"/>
              <a:t>6/9/2021</a:t>
            </a:fld>
            <a:endParaRPr lang="en-US" dirty="0"/>
          </a:p>
        </p:txBody>
      </p:sp>
      <p:sp>
        <p:nvSpPr>
          <p:cNvPr id="5" name="Footer Placeholder 4"/>
          <p:cNvSpPr>
            <a:spLocks noGrp="1"/>
          </p:cNvSpPr>
          <p:nvPr>
            <p:ph type="ftr" sz="quarter" idx="11"/>
          </p:nvPr>
        </p:nvSpPr>
        <p:spPr>
          <a:xfrm>
            <a:off x="457202" y="6248208"/>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878D6B0E-1841-6748-B4BE-E4A917DBBFE6}" type="datetime1">
              <a:rPr lang="en-US" smtClean="0"/>
              <a:t>6/9/2021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endParaRPr kumimoji="0" lang="en-US"/>
          </a:p>
        </p:txBody>
      </p:sp>
      <p:sp>
        <p:nvSpPr>
          <p:cNvPr id="12" name="Date Placeholder 11"/>
          <p:cNvSpPr>
            <a:spLocks noGrp="1"/>
          </p:cNvSpPr>
          <p:nvPr>
            <p:ph type="dt" sz="half" idx="10"/>
          </p:nvPr>
        </p:nvSpPr>
        <p:spPr/>
        <p:txBody>
          <a:bodyPr/>
          <a:lstStyle/>
          <a:p>
            <a:pPr eaLnBrk="1" latinLnBrk="0" hangingPunct="1"/>
            <a:fld id="{DDC4B57C-56CB-7E4E-AB90-401905C3F7E1}" type="datetime1">
              <a:rPr lang="en-US" smtClean="0"/>
              <a:t>6/9/2021</a:t>
            </a:fld>
            <a:endParaRPr lang="en-US"/>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Date Placeholder 7"/>
          <p:cNvSpPr>
            <a:spLocks noGrp="1"/>
          </p:cNvSpPr>
          <p:nvPr>
            <p:ph type="dt" sz="half" idx="15"/>
          </p:nvPr>
        </p:nvSpPr>
        <p:spPr/>
        <p:txBody>
          <a:bodyPr rtlCol="0"/>
          <a:lstStyle/>
          <a:p>
            <a:pPr eaLnBrk="1" latinLnBrk="0" hangingPunct="1"/>
            <a:fld id="{2D4B749E-5F92-B648-88DA-C15CF2BBA7E3}" type="datetime1">
              <a:rPr lang="en-US" smtClean="0"/>
              <a:t>6/9/2021</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Date Placeholder 9"/>
          <p:cNvSpPr>
            <a:spLocks noGrp="1"/>
          </p:cNvSpPr>
          <p:nvPr>
            <p:ph type="dt" sz="half" idx="15"/>
          </p:nvPr>
        </p:nvSpPr>
        <p:spPr/>
        <p:txBody>
          <a:bodyPr rtlCol="0"/>
          <a:lstStyle/>
          <a:p>
            <a:pPr eaLnBrk="1" latinLnBrk="0" hangingPunct="1"/>
            <a:fld id="{73AE24F8-A9F9-E642-B9EA-33BCE28D8843}" type="datetime1">
              <a:rPr lang="en-US" smtClean="0"/>
              <a:t>6/9/2021</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84150E3A-2D6B-E34E-A72E-B97E7CBC8BAC}" type="datetime1">
              <a:rPr lang="en-US" smtClean="0"/>
              <a:t>6/9/2021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FCE30635-E631-0E42-8697-1B48DE3F225C}" type="datetime1">
              <a:rPr lang="en-US" smtClean="0"/>
              <a:t>6/9/2021</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endParaRPr kumimoji="0" lang="en-US"/>
          </a:p>
        </p:txBody>
      </p:sp>
      <p:sp>
        <p:nvSpPr>
          <p:cNvPr id="5" name="Date Placeholder 4"/>
          <p:cNvSpPr>
            <a:spLocks noGrp="1"/>
          </p:cNvSpPr>
          <p:nvPr>
            <p:ph type="dt" sz="half" idx="10"/>
          </p:nvPr>
        </p:nvSpPr>
        <p:spPr/>
        <p:txBody>
          <a:bodyPr/>
          <a:lstStyle/>
          <a:p>
            <a:pPr eaLnBrk="1" latinLnBrk="0" hangingPunct="1"/>
            <a:fld id="{55FC5113-DC79-EE43-8206-A9B6773579F6}" type="datetime1">
              <a:rPr lang="en-US" smtClean="0"/>
              <a:t>6/9/2021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44" tIns="182859" rIns="137144" bIns="91429"/>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2" name="Date Placeholder 11"/>
          <p:cNvSpPr>
            <a:spLocks noGrp="1"/>
          </p:cNvSpPr>
          <p:nvPr>
            <p:ph type="dt" sz="half" idx="10"/>
          </p:nvPr>
        </p:nvSpPr>
        <p:spPr>
          <a:xfrm>
            <a:off x="6248400" y="6248401"/>
            <a:ext cx="2667000" cy="365125"/>
          </a:xfrm>
        </p:spPr>
        <p:txBody>
          <a:bodyPr rtlCol="0"/>
          <a:lstStyle/>
          <a:p>
            <a:pPr eaLnBrk="1" latinLnBrk="0" hangingPunct="1"/>
            <a:fld id="{BC3F316D-F4D1-7B40-9055-D63BEF31C5E7}" type="datetime1">
              <a:rPr lang="en-US" smtClean="0"/>
              <a:t>6/9/2021</a:t>
            </a:fld>
            <a:endParaRPr lang="en-US"/>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7"/>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lIns="91429" tIns="45714" rIns="91429" bIns="45714"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lIns="91429" tIns="45714" rIns="91429" bIns="45714" anchor="ctr" anchorCtr="0"/>
          <a:lstStyle>
            <a:lvl1pPr algn="l" eaLnBrk="1" latinLnBrk="0" hangingPunct="1">
              <a:defRPr kumimoji="0" sz="1400">
                <a:solidFill>
                  <a:schemeClr val="tx2"/>
                </a:solidFill>
              </a:defRPr>
            </a:lvl1pPr>
          </a:lstStyle>
          <a:p>
            <a:pPr eaLnBrk="1" latinLnBrk="0" hangingPunct="1"/>
            <a:fld id="{8322AF93-EF4A-7E44-9ABD-E6D0F4FD0AA3}" type="datetime1">
              <a:rPr lang="en-US" smtClean="0"/>
              <a:t>6/9/2021</a:t>
            </a:fld>
            <a:endParaRPr lang="en-US" sz="1400" dirty="0">
              <a:solidFill>
                <a:schemeClr val="tx2"/>
              </a:solidFill>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lIns="91429" tIns="45714" rIns="91429" bIns="45714"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3"/>
            <a:ext cx="533400" cy="244476"/>
          </a:xfrm>
          <a:prstGeom prst="rect">
            <a:avLst/>
          </a:prstGeom>
        </p:spPr>
        <p:txBody>
          <a:bodyPr vert="horz" lIns="91429" tIns="45714" rIns="91429" bIns="45714"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03" indent="-320003"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05" indent="-274288"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293" indent="-228573"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440" indent="-228573"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586" indent="-228573"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874" indent="-228573"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62" indent="-228573"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50" indent="-228573"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38" indent="-228573"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stitutional.diversity@reed.edu"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mailto:jchi@reed.edu"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38000"/>
          </a:blip>
          <a:stretch>
            <a:fillRect/>
          </a:stretch>
        </p:blipFill>
        <p:spPr>
          <a:xfrm>
            <a:off x="22407" y="0"/>
            <a:ext cx="9121593" cy="5895646"/>
          </a:xfrm>
          <a:prstGeom prst="rect">
            <a:avLst/>
          </a:prstGeom>
        </p:spPr>
      </p:pic>
      <p:sp>
        <p:nvSpPr>
          <p:cNvPr id="3" name="Subtitle 2"/>
          <p:cNvSpPr>
            <a:spLocks noGrp="1"/>
          </p:cNvSpPr>
          <p:nvPr>
            <p:ph type="subTitle" idx="1"/>
          </p:nvPr>
        </p:nvSpPr>
        <p:spPr/>
        <p:txBody>
          <a:bodyPr>
            <a:normAutofit/>
          </a:bodyPr>
          <a:lstStyle/>
          <a:p>
            <a:r>
              <a:rPr lang="en-US" dirty="0"/>
              <a:t>					</a:t>
            </a:r>
          </a:p>
        </p:txBody>
      </p:sp>
      <p:sp>
        <p:nvSpPr>
          <p:cNvPr id="2" name="TextBox 1"/>
          <p:cNvSpPr txBox="1"/>
          <p:nvPr/>
        </p:nvSpPr>
        <p:spPr>
          <a:xfrm>
            <a:off x="6282374" y="6169670"/>
            <a:ext cx="2785427" cy="461665"/>
          </a:xfrm>
          <a:prstGeom prst="rect">
            <a:avLst/>
          </a:prstGeom>
          <a:noFill/>
        </p:spPr>
        <p:txBody>
          <a:bodyPr wrap="square" lIns="91429" tIns="45714" rIns="91429" bIns="45714" rtlCol="0">
            <a:spAutoFit/>
          </a:bodyPr>
          <a:lstStyle/>
          <a:p>
            <a:pPr algn="r"/>
            <a:r>
              <a:rPr lang="en-US" sz="2400" b="1" dirty="0"/>
              <a:t>NCORE 2021</a:t>
            </a:r>
          </a:p>
        </p:txBody>
      </p:sp>
      <p:sp>
        <p:nvSpPr>
          <p:cNvPr id="4" name="Rectangle 3"/>
          <p:cNvSpPr/>
          <p:nvPr/>
        </p:nvSpPr>
        <p:spPr>
          <a:xfrm>
            <a:off x="3479800" y="137448"/>
            <a:ext cx="5588000" cy="1754327"/>
          </a:xfrm>
          <a:prstGeom prst="rect">
            <a:avLst/>
          </a:prstGeom>
        </p:spPr>
        <p:txBody>
          <a:bodyPr wrap="square">
            <a:spAutoFit/>
          </a:bodyPr>
          <a:lstStyle/>
          <a:p>
            <a:pPr algn="r"/>
            <a:r>
              <a:rPr lang="en-US" sz="3600" b="1" dirty="0">
                <a:solidFill>
                  <a:schemeClr val="bg1"/>
                </a:solidFill>
              </a:rPr>
              <a:t>Hiring for 2055: </a:t>
            </a:r>
          </a:p>
          <a:p>
            <a:pPr algn="r"/>
            <a:r>
              <a:rPr lang="en-US" sz="3600" b="1" dirty="0">
                <a:solidFill>
                  <a:schemeClr val="bg1"/>
                </a:solidFill>
              </a:rPr>
              <a:t>Building a Diverse Faculty, </a:t>
            </a:r>
          </a:p>
          <a:p>
            <a:pPr algn="r"/>
            <a:r>
              <a:rPr lang="en-US" sz="3600" b="1" dirty="0">
                <a:solidFill>
                  <a:schemeClr val="bg1"/>
                </a:solidFill>
              </a:rPr>
              <a:t>One Search at a Time</a:t>
            </a:r>
          </a:p>
        </p:txBody>
      </p:sp>
    </p:spTree>
    <p:extLst>
      <p:ext uri="{BB962C8B-B14F-4D97-AF65-F5344CB8AC3E}">
        <p14:creationId xmlns:p14="http://schemas.microsoft.com/office/powerpoint/2010/main" val="417466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76300"/>
          </a:xfrm>
        </p:spPr>
        <p:txBody>
          <a:bodyPr>
            <a:noAutofit/>
          </a:bodyPr>
          <a:lstStyle/>
          <a:p>
            <a:r>
              <a:rPr lang="en-US" sz="3200" dirty="0"/>
              <a:t>PWIU URM + Faculty of Color</a:t>
            </a:r>
            <a:br>
              <a:rPr lang="en-US" sz="3200" dirty="0"/>
            </a:br>
            <a:r>
              <a:rPr lang="en-US" sz="3200" dirty="0"/>
              <a:t>Tenure Track/Tenured Faculty by Department</a:t>
            </a:r>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2106526436"/>
              </p:ext>
            </p:extLst>
          </p:nvPr>
        </p:nvGraphicFramePr>
        <p:xfrm>
          <a:off x="245533" y="1600205"/>
          <a:ext cx="8746067" cy="5118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3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PWIU URM + Faculty of Color</a:t>
            </a:r>
            <a:br>
              <a:rPr lang="en-US" dirty="0"/>
            </a:br>
            <a:r>
              <a:rPr lang="en-US" dirty="0"/>
              <a:t>Tenure Track/Tenured Faculty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44044685"/>
              </p:ext>
            </p:extLst>
          </p:nvPr>
        </p:nvGraphicFramePr>
        <p:xfrm>
          <a:off x="709730" y="1780651"/>
          <a:ext cx="8269173" cy="4775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83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11200"/>
          </a:xfrm>
        </p:spPr>
        <p:txBody>
          <a:bodyPr>
            <a:normAutofit fontScale="90000"/>
          </a:bodyPr>
          <a:lstStyle/>
          <a:p>
            <a:r>
              <a:rPr lang="en-US" dirty="0"/>
              <a:t/>
            </a:r>
            <a:br>
              <a:rPr lang="en-US" dirty="0"/>
            </a:br>
            <a:r>
              <a:rPr lang="en-US" dirty="0"/>
              <a:t>2010-2020</a:t>
            </a:r>
            <a:br>
              <a:rPr lang="en-US" dirty="0"/>
            </a:br>
            <a:r>
              <a:rPr lang="en-US" dirty="0"/>
              <a:t>Underrepresented (URM) TT Faculty</a:t>
            </a:r>
            <a:br>
              <a:rPr lang="en-US" dirty="0"/>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59119988"/>
              </p:ext>
            </p:extLst>
          </p:nvPr>
        </p:nvGraphicFramePr>
        <p:xfrm>
          <a:off x="203200" y="1860884"/>
          <a:ext cx="8778240" cy="483201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203200" y="4470400"/>
            <a:ext cx="8778240"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32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09759"/>
            <a:ext cx="8153400" cy="1109441"/>
          </a:xfrm>
        </p:spPr>
        <p:txBody>
          <a:bodyPr>
            <a:noAutofit/>
          </a:bodyPr>
          <a:lstStyle/>
          <a:p>
            <a:pPr algn="ctr"/>
            <a:r>
              <a:rPr lang="en-US" sz="3800" dirty="0"/>
              <a:t>To change the outcome, you have to change the process.</a:t>
            </a:r>
          </a:p>
        </p:txBody>
      </p:sp>
      <p:sp>
        <p:nvSpPr>
          <p:cNvPr id="3" name="Content Placeholder 2"/>
          <p:cNvSpPr>
            <a:spLocks noGrp="1"/>
          </p:cNvSpPr>
          <p:nvPr>
            <p:ph sz="quarter" idx="1"/>
          </p:nvPr>
        </p:nvSpPr>
        <p:spPr>
          <a:xfrm>
            <a:off x="612648" y="1600201"/>
            <a:ext cx="8153400" cy="4812883"/>
          </a:xfrm>
        </p:spPr>
        <p:txBody>
          <a:bodyPr>
            <a:noAutofit/>
          </a:bodyPr>
          <a:lstStyle/>
          <a:p>
            <a:pPr marL="0" indent="0">
              <a:buNone/>
            </a:pPr>
            <a:endParaRPr lang="en-US" dirty="0"/>
          </a:p>
          <a:p>
            <a:pPr marL="0" indent="0">
              <a:buNone/>
            </a:pPr>
            <a:r>
              <a:rPr lang="en-US" dirty="0"/>
              <a:t>Tenure track faculty are a major, long term investment. If you wouldn’t build a building with 0-3 months of preparation, don’t do a tenure track search with that kind of prep either. At least 2 years of preparation </a:t>
            </a:r>
            <a:r>
              <a:rPr lang="en-US" u="sng" dirty="0"/>
              <a:t>before</a:t>
            </a:r>
            <a:r>
              <a:rPr lang="en-US" dirty="0"/>
              <a:t> a search goes public is ideal, and 1 year is essential.</a:t>
            </a:r>
          </a:p>
          <a:p>
            <a:pPr marL="0" indent="0">
              <a:buNone/>
            </a:pPr>
            <a:endParaRPr lang="en-US" dirty="0"/>
          </a:p>
          <a:p>
            <a:pPr marL="0" indent="0">
              <a:buNone/>
            </a:pPr>
            <a:r>
              <a:rPr lang="en-US" dirty="0">
                <a:solidFill>
                  <a:srgbClr val="000000"/>
                </a:solidFill>
              </a:rPr>
              <a:t>To increase success, look across time, not just across space (Faculty Target of Opportunity Hires).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982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8ED9-03F4-B74E-9529-62BE18D9DC3A}"/>
              </a:ext>
            </a:extLst>
          </p:cNvPr>
          <p:cNvSpPr>
            <a:spLocks noGrp="1"/>
          </p:cNvSpPr>
          <p:nvPr>
            <p:ph type="title"/>
          </p:nvPr>
        </p:nvSpPr>
        <p:spPr/>
        <p:txBody>
          <a:bodyPr/>
          <a:lstStyle/>
          <a:p>
            <a:r>
              <a:rPr lang="en-US" dirty="0"/>
              <a:t>Search Phases</a:t>
            </a:r>
          </a:p>
        </p:txBody>
      </p:sp>
      <p:sp>
        <p:nvSpPr>
          <p:cNvPr id="3" name="Content Placeholder 2">
            <a:extLst>
              <a:ext uri="{FF2B5EF4-FFF2-40B4-BE49-F238E27FC236}">
                <a16:creationId xmlns:a16="http://schemas.microsoft.com/office/drawing/2014/main" id="{9E9AE00B-F7C8-644C-BA7E-ECE3BDF5320D}"/>
              </a:ext>
            </a:extLst>
          </p:cNvPr>
          <p:cNvSpPr>
            <a:spLocks noGrp="1"/>
          </p:cNvSpPr>
          <p:nvPr>
            <p:ph sz="quarter" idx="1"/>
          </p:nvPr>
        </p:nvSpPr>
        <p:spPr/>
        <p:txBody>
          <a:bodyPr/>
          <a:lstStyle/>
          <a:p>
            <a:r>
              <a:rPr lang="en-US" dirty="0"/>
              <a:t>Preparatory Phase 1: Strategic Planning</a:t>
            </a:r>
          </a:p>
          <a:p>
            <a:r>
              <a:rPr lang="en-US" dirty="0"/>
              <a:t>Preparatory Phase 2: Nuts &amp; Bolts</a:t>
            </a:r>
          </a:p>
          <a:p>
            <a:r>
              <a:rPr lang="en-US" dirty="0"/>
              <a:t>Public Phase: Evaluation &amp; Hiring</a:t>
            </a:r>
          </a:p>
          <a:p>
            <a:endParaRPr lang="en-US" dirty="0"/>
          </a:p>
          <a:p>
            <a:endParaRPr lang="en-US" dirty="0"/>
          </a:p>
          <a:p>
            <a:pPr marL="0" indent="0" algn="ctr">
              <a:buNone/>
            </a:pPr>
            <a:r>
              <a:rPr lang="en-US" sz="2400" dirty="0"/>
              <a:t>Activities in Breakout Rooms</a:t>
            </a:r>
          </a:p>
        </p:txBody>
      </p:sp>
    </p:spTree>
    <p:extLst>
      <p:ext uri="{BB962C8B-B14F-4D97-AF65-F5344CB8AC3E}">
        <p14:creationId xmlns:p14="http://schemas.microsoft.com/office/powerpoint/2010/main" val="329643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1B47-FB77-A245-9C9A-A5FD84366CE2}"/>
              </a:ext>
            </a:extLst>
          </p:cNvPr>
          <p:cNvSpPr>
            <a:spLocks noGrp="1"/>
          </p:cNvSpPr>
          <p:nvPr>
            <p:ph type="title"/>
          </p:nvPr>
        </p:nvSpPr>
        <p:spPr/>
        <p:txBody>
          <a:bodyPr/>
          <a:lstStyle/>
          <a:p>
            <a:r>
              <a:rPr lang="en-US" dirty="0"/>
              <a:t>Overall Search Goal</a:t>
            </a:r>
          </a:p>
        </p:txBody>
      </p:sp>
      <p:sp>
        <p:nvSpPr>
          <p:cNvPr id="3" name="Content Placeholder 2">
            <a:extLst>
              <a:ext uri="{FF2B5EF4-FFF2-40B4-BE49-F238E27FC236}">
                <a16:creationId xmlns:a16="http://schemas.microsoft.com/office/drawing/2014/main" id="{2254AEAB-B163-384E-8650-2636A7E73BC5}"/>
              </a:ext>
            </a:extLst>
          </p:cNvPr>
          <p:cNvSpPr>
            <a:spLocks noGrp="1"/>
          </p:cNvSpPr>
          <p:nvPr>
            <p:ph sz="quarter" idx="1"/>
          </p:nvPr>
        </p:nvSpPr>
        <p:spPr/>
        <p:txBody>
          <a:bodyPr>
            <a:normAutofit fontScale="92500"/>
          </a:bodyPr>
          <a:lstStyle/>
          <a:p>
            <a:pPr marL="0" indent="0">
              <a:buNone/>
            </a:pPr>
            <a:r>
              <a:rPr lang="en-US" dirty="0"/>
              <a:t>1) New colleague with requisite technical skills</a:t>
            </a:r>
          </a:p>
          <a:p>
            <a:pPr marL="0" indent="0">
              <a:buNone/>
            </a:pPr>
            <a:endParaRPr lang="en-US" sz="1700" dirty="0"/>
          </a:p>
          <a:p>
            <a:pPr marL="0" indent="0">
              <a:buNone/>
            </a:pPr>
            <a:r>
              <a:rPr lang="en-US" dirty="0"/>
              <a:t>2) New colleague who compliments your existing strengths along as many axes as possible including:</a:t>
            </a:r>
          </a:p>
          <a:p>
            <a:pPr lvl="1"/>
            <a:r>
              <a:rPr lang="en-US" dirty="0"/>
              <a:t>Curricular diversity</a:t>
            </a:r>
          </a:p>
          <a:p>
            <a:pPr lvl="1"/>
            <a:r>
              <a:rPr lang="en-US" dirty="0"/>
              <a:t>Embodied diversity</a:t>
            </a:r>
          </a:p>
          <a:p>
            <a:pPr lvl="1"/>
            <a:r>
              <a:rPr lang="en-US" dirty="0"/>
              <a:t>Knowledge of and experience with inclusive practices in the classroom and workplace</a:t>
            </a:r>
          </a:p>
          <a:p>
            <a:pPr lvl="1"/>
            <a:r>
              <a:rPr lang="en-US" dirty="0"/>
              <a:t>Culturally responsive communication and engagement skills</a:t>
            </a:r>
            <a:br>
              <a:rPr lang="en-US" dirty="0"/>
            </a:br>
            <a:endParaRPr lang="en-US" dirty="0"/>
          </a:p>
        </p:txBody>
      </p:sp>
    </p:spTree>
    <p:extLst>
      <p:ext uri="{BB962C8B-B14F-4D97-AF65-F5344CB8AC3E}">
        <p14:creationId xmlns:p14="http://schemas.microsoft.com/office/powerpoint/2010/main" val="143111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86334" cy="990600"/>
          </a:xfrm>
        </p:spPr>
        <p:txBody>
          <a:bodyPr>
            <a:noAutofit/>
          </a:bodyPr>
          <a:lstStyle/>
          <a:p>
            <a:r>
              <a:rPr lang="en-US" sz="3400" dirty="0"/>
              <a:t>Year 1, Preparatory Phase: Strategic Planning</a:t>
            </a:r>
          </a:p>
        </p:txBody>
      </p:sp>
      <p:sp>
        <p:nvSpPr>
          <p:cNvPr id="3" name="Content Placeholder 2"/>
          <p:cNvSpPr>
            <a:spLocks noGrp="1"/>
          </p:cNvSpPr>
          <p:nvPr>
            <p:ph sz="quarter" idx="1"/>
          </p:nvPr>
        </p:nvSpPr>
        <p:spPr>
          <a:xfrm>
            <a:off x="612648" y="1661940"/>
            <a:ext cx="8049660" cy="4969681"/>
          </a:xfrm>
        </p:spPr>
        <p:txBody>
          <a:bodyPr>
            <a:normAutofit/>
          </a:bodyPr>
          <a:lstStyle/>
          <a:p>
            <a:pPr marL="0" indent="0">
              <a:buNone/>
            </a:pPr>
            <a:r>
              <a:rPr lang="en-US" sz="2800" dirty="0"/>
              <a:t>Build a long-term strategic plan for your department or program:</a:t>
            </a:r>
          </a:p>
          <a:p>
            <a:pPr marL="0" indent="0">
              <a:buNone/>
            </a:pPr>
            <a:endParaRPr lang="en-US" sz="1300" dirty="0"/>
          </a:p>
          <a:p>
            <a:pPr lvl="1"/>
            <a:r>
              <a:rPr lang="en-US" sz="2300" dirty="0"/>
              <a:t>What areas of study within your discipline are likely to grow and be most resilient over time? Give specific consideration to scholarship from the vantage point of marginalized populations. </a:t>
            </a:r>
          </a:p>
          <a:p>
            <a:pPr marL="365717" lvl="1" indent="0">
              <a:buNone/>
            </a:pPr>
            <a:endParaRPr lang="en-US" sz="2300" dirty="0"/>
          </a:p>
          <a:p>
            <a:pPr lvl="1"/>
            <a:r>
              <a:rPr lang="en-US" sz="2300" dirty="0"/>
              <a:t>Who are you educating now? Who will you be educating in 10 years? 20 years? How will your department’s offerings be most responsive to and effective for these students?</a:t>
            </a:r>
          </a:p>
          <a:p>
            <a:pPr marL="365717" lvl="1" indent="0">
              <a:buNone/>
            </a:pPr>
            <a:endParaRPr lang="en-US" sz="2300" dirty="0"/>
          </a:p>
        </p:txBody>
      </p:sp>
    </p:spTree>
    <p:extLst>
      <p:ext uri="{BB962C8B-B14F-4D97-AF65-F5344CB8AC3E}">
        <p14:creationId xmlns:p14="http://schemas.microsoft.com/office/powerpoint/2010/main" val="319088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86334" cy="990600"/>
          </a:xfrm>
        </p:spPr>
        <p:txBody>
          <a:bodyPr>
            <a:noAutofit/>
          </a:bodyPr>
          <a:lstStyle/>
          <a:p>
            <a:r>
              <a:rPr lang="en-US" sz="3400" dirty="0"/>
              <a:t>Year 2, Preparatory Phase: Nuts &amp; Bolts</a:t>
            </a:r>
          </a:p>
        </p:txBody>
      </p:sp>
      <p:sp>
        <p:nvSpPr>
          <p:cNvPr id="3" name="Content Placeholder 2"/>
          <p:cNvSpPr>
            <a:spLocks noGrp="1"/>
          </p:cNvSpPr>
          <p:nvPr>
            <p:ph sz="quarter" idx="1"/>
          </p:nvPr>
        </p:nvSpPr>
        <p:spPr>
          <a:xfrm>
            <a:off x="352926" y="1714030"/>
            <a:ext cx="8309811" cy="3900708"/>
          </a:xfrm>
        </p:spPr>
        <p:txBody>
          <a:bodyPr>
            <a:normAutofit/>
          </a:bodyPr>
          <a:lstStyle/>
          <a:p>
            <a:pPr marL="0" indent="0">
              <a:buNone/>
            </a:pPr>
            <a:endParaRPr lang="en-US" sz="1200" dirty="0"/>
          </a:p>
          <a:p>
            <a:pPr marL="822864" lvl="1" indent="-457146">
              <a:buAutoNum type="arabicParenR"/>
            </a:pPr>
            <a:r>
              <a:rPr lang="en-US" sz="3200" dirty="0"/>
              <a:t>Create an expansive and flexible vision of what you want in your next Tenure Track hire</a:t>
            </a:r>
          </a:p>
          <a:p>
            <a:pPr marL="822864" lvl="1" indent="-457146">
              <a:buAutoNum type="arabicParenR"/>
            </a:pPr>
            <a:endParaRPr lang="en-US" sz="2000" dirty="0"/>
          </a:p>
          <a:p>
            <a:pPr marL="822864" lvl="1" indent="-457146">
              <a:buAutoNum type="arabicParenR"/>
            </a:pPr>
            <a:r>
              <a:rPr lang="en-US" sz="3200" dirty="0"/>
              <a:t>Anticipate forms of bias</a:t>
            </a:r>
          </a:p>
          <a:p>
            <a:pPr marL="822864" lvl="1" indent="-457146">
              <a:buAutoNum type="arabicParenR"/>
            </a:pPr>
            <a:endParaRPr lang="en-US" sz="2000" dirty="0"/>
          </a:p>
          <a:p>
            <a:pPr marL="822864" lvl="1" indent="-457146">
              <a:buAutoNum type="arabicParenR"/>
            </a:pPr>
            <a:r>
              <a:rPr lang="en-US" sz="3200" dirty="0"/>
              <a:t>Actively construct a deep and diverse applicant pool</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44901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86334" cy="990600"/>
          </a:xfrm>
        </p:spPr>
        <p:txBody>
          <a:bodyPr>
            <a:noAutofit/>
          </a:bodyPr>
          <a:lstStyle/>
          <a:p>
            <a:r>
              <a:rPr lang="en-US" sz="3400" dirty="0"/>
              <a:t>Year 2, Preparatory Phase: Create an expansive and flexible vision</a:t>
            </a:r>
          </a:p>
        </p:txBody>
      </p:sp>
      <p:sp>
        <p:nvSpPr>
          <p:cNvPr id="3" name="Content Placeholder 2"/>
          <p:cNvSpPr>
            <a:spLocks noGrp="1"/>
          </p:cNvSpPr>
          <p:nvPr>
            <p:ph sz="quarter" idx="1"/>
          </p:nvPr>
        </p:nvSpPr>
        <p:spPr>
          <a:xfrm>
            <a:off x="239993" y="1782176"/>
            <a:ext cx="8758989" cy="4682794"/>
          </a:xfrm>
        </p:spPr>
        <p:txBody>
          <a:bodyPr>
            <a:noAutofit/>
          </a:bodyPr>
          <a:lstStyle/>
          <a:p>
            <a:pPr marL="0" lvl="0" indent="0">
              <a:buNone/>
            </a:pPr>
            <a:r>
              <a:rPr lang="en-US" sz="2000" dirty="0"/>
              <a:t>Your goal is for your new hire to bring new insights and skills that will guide your department in the coming decades. Stay away from the model of hiring a clone of the person now occupying the faculty line. </a:t>
            </a:r>
            <a:r>
              <a:rPr lang="en-US" sz="1000" dirty="0"/>
              <a:t/>
            </a:r>
            <a:br>
              <a:rPr lang="en-US" sz="1000" dirty="0"/>
            </a:br>
            <a:endParaRPr lang="en-US" sz="1000" dirty="0"/>
          </a:p>
          <a:p>
            <a:pPr lvl="0"/>
            <a:r>
              <a:rPr lang="en-US" sz="2000" dirty="0"/>
              <a:t>Outline the position as broadly as possible. How far can you stretch for a great candidate? How might you adjust future positions to accommodate particular candidates in this search?</a:t>
            </a:r>
            <a:br>
              <a:rPr lang="en-US" sz="2000" dirty="0"/>
            </a:br>
            <a:endParaRPr lang="en-US" sz="2000" dirty="0"/>
          </a:p>
          <a:p>
            <a:pPr lvl="0"/>
            <a:r>
              <a:rPr lang="en-US" sz="2000" dirty="0"/>
              <a:t>How will you structure mentoring your new hire as an important and valued department responsibility? Who will mentor and how will they receive credit?</a:t>
            </a:r>
            <a:br>
              <a:rPr lang="en-US" sz="2000" dirty="0"/>
            </a:br>
            <a:endParaRPr lang="en-US" sz="2000" dirty="0"/>
          </a:p>
          <a:p>
            <a:pPr lvl="0"/>
            <a:r>
              <a:rPr lang="en-US" sz="2000" dirty="0"/>
              <a:t>What other investments is your department prepared to make for your new hire?</a:t>
            </a:r>
          </a:p>
          <a:p>
            <a:pPr marL="0" lvl="0" indent="0" algn="ctr">
              <a:buNone/>
            </a:pPr>
            <a:r>
              <a:rPr lang="en-US" sz="2000" dirty="0"/>
              <a:t>ACTIVITY 1</a:t>
            </a:r>
          </a:p>
        </p:txBody>
      </p:sp>
    </p:spTree>
    <p:extLst>
      <p:ext uri="{BB962C8B-B14F-4D97-AF65-F5344CB8AC3E}">
        <p14:creationId xmlns:p14="http://schemas.microsoft.com/office/powerpoint/2010/main" val="213100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Year 2, Preparatory Phase:</a:t>
            </a:r>
            <a:br>
              <a:rPr lang="en-US" dirty="0"/>
            </a:br>
            <a:r>
              <a:rPr lang="en-US" dirty="0"/>
              <a:t>Anticipate Forms of Bias	</a:t>
            </a:r>
          </a:p>
        </p:txBody>
      </p:sp>
      <p:sp>
        <p:nvSpPr>
          <p:cNvPr id="3" name="Content Placeholder 2"/>
          <p:cNvSpPr>
            <a:spLocks noGrp="1"/>
          </p:cNvSpPr>
          <p:nvPr>
            <p:ph sz="quarter" idx="1"/>
          </p:nvPr>
        </p:nvSpPr>
        <p:spPr/>
        <p:txBody>
          <a:bodyPr>
            <a:normAutofit lnSpcReduction="10000"/>
          </a:bodyPr>
          <a:lstStyle/>
          <a:p>
            <a:pPr marL="0" indent="0">
              <a:buNone/>
            </a:pPr>
            <a:r>
              <a:rPr lang="en-US" sz="2600" dirty="0"/>
              <a:t>We all have implicit biases that come with being human. We work to mitigate bias as a team. We begin by identifying common types of bias:</a:t>
            </a:r>
          </a:p>
          <a:p>
            <a:pPr marL="0" indent="0">
              <a:buNone/>
            </a:pPr>
            <a:endParaRPr lang="en-US" sz="1800" dirty="0"/>
          </a:p>
          <a:p>
            <a:r>
              <a:rPr lang="en-US" dirty="0"/>
              <a:t>Familiarity</a:t>
            </a:r>
          </a:p>
          <a:p>
            <a:r>
              <a:rPr lang="en-US" dirty="0"/>
              <a:t>Less Work for Me</a:t>
            </a:r>
          </a:p>
          <a:p>
            <a:r>
              <a:rPr lang="en-US" dirty="0"/>
              <a:t>Search as Sieve</a:t>
            </a:r>
          </a:p>
          <a:p>
            <a:r>
              <a:rPr lang="en-US" dirty="0"/>
              <a:t>Apples and Oranges</a:t>
            </a:r>
          </a:p>
          <a:p>
            <a:endParaRPr lang="en-US" dirty="0"/>
          </a:p>
          <a:p>
            <a:pPr marL="0" indent="0" algn="ctr">
              <a:buNone/>
            </a:pPr>
            <a:r>
              <a:rPr lang="en-US" sz="2000" dirty="0"/>
              <a:t>ACTIVITY 2</a:t>
            </a:r>
          </a:p>
        </p:txBody>
      </p:sp>
    </p:spTree>
    <p:extLst>
      <p:ext uri="{BB962C8B-B14F-4D97-AF65-F5344CB8AC3E}">
        <p14:creationId xmlns:p14="http://schemas.microsoft.com/office/powerpoint/2010/main" val="109162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86830"/>
            <a:ext cx="9144000" cy="3142581"/>
          </a:xfrm>
        </p:spPr>
        <p:txBody>
          <a:bodyPr>
            <a:noAutofit/>
          </a:bodyPr>
          <a:lstStyle/>
          <a:p>
            <a:pPr algn="ctr"/>
            <a: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Year </a:t>
            </a:r>
            <a:b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2055</a:t>
            </a:r>
          </a:p>
        </p:txBody>
      </p:sp>
    </p:spTree>
    <p:extLst>
      <p:ext uri="{BB962C8B-B14F-4D97-AF65-F5344CB8AC3E}">
        <p14:creationId xmlns:p14="http://schemas.microsoft.com/office/powerpoint/2010/main" val="75435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86334" cy="990600"/>
          </a:xfrm>
        </p:spPr>
        <p:txBody>
          <a:bodyPr>
            <a:noAutofit/>
          </a:bodyPr>
          <a:lstStyle/>
          <a:p>
            <a:r>
              <a:rPr lang="en-US" sz="3400" dirty="0"/>
              <a:t>Year 2, Preparatory Phase: Building a Diverse Candidate Pool </a:t>
            </a:r>
          </a:p>
        </p:txBody>
      </p:sp>
      <p:sp>
        <p:nvSpPr>
          <p:cNvPr id="3" name="Content Placeholder 2"/>
          <p:cNvSpPr>
            <a:spLocks noGrp="1"/>
          </p:cNvSpPr>
          <p:nvPr>
            <p:ph sz="quarter" idx="1"/>
          </p:nvPr>
        </p:nvSpPr>
        <p:spPr>
          <a:xfrm>
            <a:off x="612648" y="1741320"/>
            <a:ext cx="8049660" cy="4969681"/>
          </a:xfrm>
        </p:spPr>
        <p:txBody>
          <a:bodyPr>
            <a:normAutofit/>
          </a:bodyPr>
          <a:lstStyle/>
          <a:p>
            <a:pPr lvl="0"/>
            <a:r>
              <a:rPr lang="en-US" sz="2800" dirty="0"/>
              <a:t>Let the department or committee talk about how hard it is to find candidates from underrepresented groups in their particular discipline, BUT ONLY FOR 10 MINUTES. Then get on with it.</a:t>
            </a:r>
          </a:p>
          <a:p>
            <a:pPr marL="0" lvl="0" indent="0">
              <a:buNone/>
            </a:pPr>
            <a:endParaRPr lang="en-US" sz="2800" dirty="0"/>
          </a:p>
          <a:p>
            <a:pPr marL="0" lvl="0" indent="0" algn="ctr">
              <a:buNone/>
            </a:pPr>
            <a:r>
              <a:rPr lang="en-US" sz="2000" dirty="0"/>
              <a:t>ACTIVITY 3</a:t>
            </a:r>
          </a:p>
          <a:p>
            <a:pPr marL="0" indent="0">
              <a:buNone/>
            </a:pPr>
            <a:endParaRPr lang="en-US" sz="2800" dirty="0"/>
          </a:p>
        </p:txBody>
      </p:sp>
    </p:spTree>
    <p:extLst>
      <p:ext uri="{BB962C8B-B14F-4D97-AF65-F5344CB8AC3E}">
        <p14:creationId xmlns:p14="http://schemas.microsoft.com/office/powerpoint/2010/main" val="145666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86334" cy="990600"/>
          </a:xfrm>
        </p:spPr>
        <p:txBody>
          <a:bodyPr>
            <a:noAutofit/>
          </a:bodyPr>
          <a:lstStyle/>
          <a:p>
            <a:r>
              <a:rPr lang="en-US" sz="3400" dirty="0"/>
              <a:t>Year 2, Preparatory Phase: Building a Diverse Candidate Pool </a:t>
            </a:r>
          </a:p>
        </p:txBody>
      </p:sp>
      <p:sp>
        <p:nvSpPr>
          <p:cNvPr id="3" name="Content Placeholder 2"/>
          <p:cNvSpPr>
            <a:spLocks noGrp="1"/>
          </p:cNvSpPr>
          <p:nvPr>
            <p:ph sz="quarter" idx="1"/>
          </p:nvPr>
        </p:nvSpPr>
        <p:spPr>
          <a:xfrm>
            <a:off x="612648" y="1741320"/>
            <a:ext cx="8045577" cy="4969681"/>
          </a:xfrm>
        </p:spPr>
        <p:txBody>
          <a:bodyPr>
            <a:noAutofit/>
          </a:bodyPr>
          <a:lstStyle/>
          <a:p>
            <a:pPr lvl="0"/>
            <a:r>
              <a:rPr lang="en-US" sz="2400" dirty="0"/>
              <a:t>Start identifying potential candidates from as many sources as possible. List every avenue you can pursue to identify potential candidates.</a:t>
            </a:r>
          </a:p>
          <a:p>
            <a:pPr lvl="1"/>
            <a:r>
              <a:rPr lang="en-US" sz="2100" dirty="0"/>
              <a:t>Grad schools, post-docs, conferences, colleagues, professional development programs for URM’s, pipeline projects, etc.</a:t>
            </a:r>
          </a:p>
          <a:p>
            <a:pPr lvl="1"/>
            <a:r>
              <a:rPr lang="en-US" sz="2100" dirty="0"/>
              <a:t>Be specific. Who will contact whom? Who will follow up on leads? Who will keep the database and remind people of their commitments?</a:t>
            </a:r>
            <a:br>
              <a:rPr lang="en-US" sz="2100" dirty="0"/>
            </a:br>
            <a:endParaRPr lang="en-US" sz="2100" dirty="0"/>
          </a:p>
          <a:p>
            <a:pPr lvl="0"/>
            <a:r>
              <a:rPr lang="en-US" sz="2400" dirty="0"/>
              <a:t>Engage with potential candidates and invite to campus if possible. </a:t>
            </a:r>
            <a:r>
              <a:rPr lang="en-US" sz="1000" dirty="0"/>
              <a:t/>
            </a:r>
            <a:br>
              <a:rPr lang="en-US" sz="1000" dirty="0"/>
            </a:br>
            <a:endParaRPr lang="en-US" sz="1000" dirty="0"/>
          </a:p>
          <a:p>
            <a:pPr marL="0" lvl="0" indent="0" algn="ctr">
              <a:buNone/>
            </a:pPr>
            <a:r>
              <a:rPr lang="en-US" sz="2000" dirty="0"/>
              <a:t>ACTIVITY 4</a:t>
            </a:r>
          </a:p>
          <a:p>
            <a:pPr marL="0" indent="0">
              <a:buNone/>
            </a:pPr>
            <a:endParaRPr lang="en-US" sz="2400" dirty="0"/>
          </a:p>
        </p:txBody>
      </p:sp>
    </p:spTree>
    <p:extLst>
      <p:ext uri="{BB962C8B-B14F-4D97-AF65-F5344CB8AC3E}">
        <p14:creationId xmlns:p14="http://schemas.microsoft.com/office/powerpoint/2010/main" val="370720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Year 2, Preparatory Phase: Building a Diverse Candidate Pool </a:t>
            </a:r>
          </a:p>
        </p:txBody>
      </p:sp>
      <p:sp>
        <p:nvSpPr>
          <p:cNvPr id="3" name="Content Placeholder 2"/>
          <p:cNvSpPr>
            <a:spLocks noGrp="1"/>
          </p:cNvSpPr>
          <p:nvPr>
            <p:ph sz="quarter" idx="1"/>
          </p:nvPr>
        </p:nvSpPr>
        <p:spPr>
          <a:xfrm>
            <a:off x="612649" y="1694280"/>
            <a:ext cx="7962820" cy="4954001"/>
          </a:xfrm>
        </p:spPr>
        <p:txBody>
          <a:bodyPr>
            <a:normAutofit/>
          </a:bodyPr>
          <a:lstStyle/>
          <a:p>
            <a:pPr lvl="0"/>
            <a:r>
              <a:rPr lang="en-US" sz="2800" dirty="0"/>
              <a:t>By the time the search goes public, the search committee should have 20 names of promising URM candidates that they can personally invite to apply for the job. Invite early and follow through.</a:t>
            </a:r>
          </a:p>
          <a:p>
            <a:pPr lvl="0"/>
            <a:endParaRPr lang="en-US" sz="2800" dirty="0"/>
          </a:p>
          <a:p>
            <a:pPr lvl="0"/>
            <a:r>
              <a:rPr lang="en-US" sz="2800" dirty="0"/>
              <a:t>For an exceptionally promising candidate, petition your administration to hire via a Target of Opportunity or Diversity Hiring mechanism</a:t>
            </a:r>
          </a:p>
          <a:p>
            <a:pPr marL="0" indent="0">
              <a:buNone/>
            </a:pPr>
            <a:endParaRPr lang="en-US" sz="2800" dirty="0"/>
          </a:p>
        </p:txBody>
      </p:sp>
    </p:spTree>
    <p:extLst>
      <p:ext uri="{BB962C8B-B14F-4D97-AF65-F5344CB8AC3E}">
        <p14:creationId xmlns:p14="http://schemas.microsoft.com/office/powerpoint/2010/main" val="122916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a:t>Year 2, Preparatory Phase: Creating the Job Description</a:t>
            </a:r>
          </a:p>
        </p:txBody>
      </p:sp>
      <p:sp>
        <p:nvSpPr>
          <p:cNvPr id="3" name="Content Placeholder 2"/>
          <p:cNvSpPr>
            <a:spLocks noGrp="1"/>
          </p:cNvSpPr>
          <p:nvPr>
            <p:ph sz="quarter" idx="1"/>
          </p:nvPr>
        </p:nvSpPr>
        <p:spPr>
          <a:xfrm>
            <a:off x="612649" y="1694280"/>
            <a:ext cx="7962820" cy="4954001"/>
          </a:xfrm>
        </p:spPr>
        <p:txBody>
          <a:bodyPr>
            <a:normAutofit/>
          </a:bodyPr>
          <a:lstStyle/>
          <a:p>
            <a:pPr lvl="0"/>
            <a:r>
              <a:rPr lang="en-US" sz="2400" dirty="0"/>
              <a:t>Job ad language should be worded as broadly as possible while meeting the department’s or program’s needs. Ad should require a statement on how applicant will contribute to the college’s commitment to diversity and inclusion including applicant’s knowledge of and experience with inclusive pedagogical practices in classroom teaching, advising, and mentoring.</a:t>
            </a:r>
          </a:p>
        </p:txBody>
      </p:sp>
    </p:spTree>
    <p:extLst>
      <p:ext uri="{BB962C8B-B14F-4D97-AF65-F5344CB8AC3E}">
        <p14:creationId xmlns:p14="http://schemas.microsoft.com/office/powerpoint/2010/main" val="58033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86334" cy="990600"/>
          </a:xfrm>
        </p:spPr>
        <p:txBody>
          <a:bodyPr>
            <a:noAutofit/>
          </a:bodyPr>
          <a:lstStyle/>
          <a:p>
            <a:r>
              <a:rPr lang="en-US" sz="3000" dirty="0"/>
              <a:t>Year 2, Preparatory Phase: Creating the Search Committee</a:t>
            </a:r>
          </a:p>
        </p:txBody>
      </p:sp>
      <p:sp>
        <p:nvSpPr>
          <p:cNvPr id="3" name="Content Placeholder 2"/>
          <p:cNvSpPr>
            <a:spLocks noGrp="1"/>
          </p:cNvSpPr>
          <p:nvPr>
            <p:ph sz="quarter" idx="1"/>
          </p:nvPr>
        </p:nvSpPr>
        <p:spPr>
          <a:xfrm>
            <a:off x="612648" y="1741320"/>
            <a:ext cx="8082226" cy="4969681"/>
          </a:xfrm>
        </p:spPr>
        <p:txBody>
          <a:bodyPr>
            <a:noAutofit/>
          </a:bodyPr>
          <a:lstStyle/>
          <a:p>
            <a:pPr lvl="0"/>
            <a:r>
              <a:rPr lang="en-US" sz="2400" dirty="0"/>
              <a:t>Composition of the search committee should include at least 2 Diversity Advocates whose job on the committee is to help the committee prioritize hiring a diverse candidate and on minimizing unconscious bias in the search process. </a:t>
            </a:r>
          </a:p>
          <a:p>
            <a:pPr lvl="0"/>
            <a:endParaRPr lang="en-US" sz="2400" dirty="0"/>
          </a:p>
          <a:p>
            <a:pPr lvl="0"/>
            <a:r>
              <a:rPr lang="en-US" sz="2400" dirty="0"/>
              <a:t>Provide training for the Chair of the search committee, the Diversity Advocates, and the whole committee</a:t>
            </a:r>
          </a:p>
        </p:txBody>
      </p:sp>
    </p:spTree>
    <p:extLst>
      <p:ext uri="{BB962C8B-B14F-4D97-AF65-F5344CB8AC3E}">
        <p14:creationId xmlns:p14="http://schemas.microsoft.com/office/powerpoint/2010/main" val="55270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a:t>Year 3, Public Phase 1: Before opening files</a:t>
            </a:r>
          </a:p>
        </p:txBody>
      </p:sp>
      <p:sp>
        <p:nvSpPr>
          <p:cNvPr id="3" name="Content Placeholder 2"/>
          <p:cNvSpPr>
            <a:spLocks noGrp="1"/>
          </p:cNvSpPr>
          <p:nvPr>
            <p:ph sz="quarter" idx="1"/>
          </p:nvPr>
        </p:nvSpPr>
        <p:spPr>
          <a:xfrm>
            <a:off x="612648" y="1600200"/>
            <a:ext cx="8339301" cy="4706880"/>
          </a:xfrm>
        </p:spPr>
        <p:txBody>
          <a:bodyPr>
            <a:normAutofit fontScale="92500" lnSpcReduction="20000"/>
          </a:bodyPr>
          <a:lstStyle/>
          <a:p>
            <a:pPr marL="0" indent="0">
              <a:buNone/>
            </a:pPr>
            <a:r>
              <a:rPr lang="en-US" dirty="0"/>
              <a:t>Before </a:t>
            </a:r>
            <a:r>
              <a:rPr lang="en-US" i="1" dirty="0"/>
              <a:t>anyone</a:t>
            </a:r>
            <a:r>
              <a:rPr lang="en-US" dirty="0"/>
              <a:t> opens a file, the committee meets:</a:t>
            </a:r>
          </a:p>
          <a:p>
            <a:pPr marL="0" indent="0">
              <a:buNone/>
            </a:pPr>
            <a:endParaRPr lang="en-US" dirty="0"/>
          </a:p>
          <a:p>
            <a:r>
              <a:rPr lang="en-US" dirty="0"/>
              <a:t>Reiterate commitment to hiring a diverse faculty.</a:t>
            </a:r>
            <a:br>
              <a:rPr lang="en-US" dirty="0"/>
            </a:br>
            <a:endParaRPr lang="en-US" dirty="0"/>
          </a:p>
          <a:p>
            <a:r>
              <a:rPr lang="en-US" dirty="0"/>
              <a:t>Have committee read, then discuss literature on unconscious bias in hiring. Agree on mechanisms to identify and correct for the inevitable biases that creep into deliberations.</a:t>
            </a:r>
          </a:p>
          <a:p>
            <a:endParaRPr lang="en-US" dirty="0"/>
          </a:p>
          <a:p>
            <a:r>
              <a:rPr lang="en-US" dirty="0"/>
              <a:t>Remember, mitigating bias is a group endeavor, not a blame/shame game.</a:t>
            </a:r>
            <a:br>
              <a:rPr lang="en-US" dirty="0"/>
            </a:br>
            <a:endParaRPr lang="en-US" dirty="0"/>
          </a:p>
          <a:p>
            <a:pPr marL="0" indent="0">
              <a:buNone/>
            </a:pPr>
            <a:endParaRPr lang="en-US" dirty="0"/>
          </a:p>
        </p:txBody>
      </p:sp>
    </p:spTree>
    <p:extLst>
      <p:ext uri="{BB962C8B-B14F-4D97-AF65-F5344CB8AC3E}">
        <p14:creationId xmlns:p14="http://schemas.microsoft.com/office/powerpoint/2010/main" val="325523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a:t>Year 3, Public Phase 1: Before opening files</a:t>
            </a:r>
          </a:p>
        </p:txBody>
      </p:sp>
      <p:sp>
        <p:nvSpPr>
          <p:cNvPr id="3" name="Content Placeholder 2"/>
          <p:cNvSpPr>
            <a:spLocks noGrp="1"/>
          </p:cNvSpPr>
          <p:nvPr>
            <p:ph sz="quarter" idx="1"/>
          </p:nvPr>
        </p:nvSpPr>
        <p:spPr>
          <a:xfrm>
            <a:off x="612648" y="1600200"/>
            <a:ext cx="8339301" cy="4706880"/>
          </a:xfrm>
        </p:spPr>
        <p:txBody>
          <a:bodyPr>
            <a:normAutofit/>
          </a:bodyPr>
          <a:lstStyle/>
          <a:p>
            <a:r>
              <a:rPr lang="en-US" dirty="0"/>
              <a:t>Have the committee write a list of evaluation criteria including essential criteria, highly desirable criteria, and hidden criteria.  </a:t>
            </a:r>
          </a:p>
          <a:p>
            <a:r>
              <a:rPr lang="en-US" dirty="0"/>
              <a:t>ALL FILES WILL BE EVALUATED AGAINST THE ESSENTIAL AND HIGHLY DESIRABLE CRITERIA.</a:t>
            </a:r>
          </a:p>
          <a:p>
            <a:pPr marL="0" indent="0">
              <a:buNone/>
            </a:pPr>
            <a:endParaRPr lang="en-US" dirty="0"/>
          </a:p>
          <a:p>
            <a:pPr marL="0" indent="0" algn="ctr">
              <a:buNone/>
            </a:pPr>
            <a:r>
              <a:rPr lang="en-US" sz="2400" dirty="0"/>
              <a:t>ACTIVITY 5</a:t>
            </a:r>
          </a:p>
          <a:p>
            <a:pPr marL="0" indent="0">
              <a:buNone/>
            </a:pPr>
            <a:endParaRPr lang="en-US" dirty="0"/>
          </a:p>
        </p:txBody>
      </p:sp>
    </p:spTree>
    <p:extLst>
      <p:ext uri="{BB962C8B-B14F-4D97-AF65-F5344CB8AC3E}">
        <p14:creationId xmlns:p14="http://schemas.microsoft.com/office/powerpoint/2010/main" val="247968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C9BB-2202-834C-8DA1-D27F16CE7B87}"/>
              </a:ext>
            </a:extLst>
          </p:cNvPr>
          <p:cNvSpPr>
            <a:spLocks noGrp="1"/>
          </p:cNvSpPr>
          <p:nvPr>
            <p:ph type="title"/>
          </p:nvPr>
        </p:nvSpPr>
        <p:spPr/>
        <p:txBody>
          <a:bodyPr>
            <a:noAutofit/>
          </a:bodyPr>
          <a:lstStyle/>
          <a:p>
            <a:r>
              <a:rPr lang="en-US" sz="3600" dirty="0"/>
              <a:t>Year 3, Public Phase 1: Evidence-based evaluation of candidates</a:t>
            </a:r>
          </a:p>
        </p:txBody>
      </p:sp>
      <p:sp>
        <p:nvSpPr>
          <p:cNvPr id="3" name="Content Placeholder 2">
            <a:extLst>
              <a:ext uri="{FF2B5EF4-FFF2-40B4-BE49-F238E27FC236}">
                <a16:creationId xmlns:a16="http://schemas.microsoft.com/office/drawing/2014/main" id="{9B2C621A-043D-8244-A65A-E127A93D56E6}"/>
              </a:ext>
            </a:extLst>
          </p:cNvPr>
          <p:cNvSpPr>
            <a:spLocks noGrp="1"/>
          </p:cNvSpPr>
          <p:nvPr>
            <p:ph sz="quarter" idx="1"/>
          </p:nvPr>
        </p:nvSpPr>
        <p:spPr/>
        <p:txBody>
          <a:bodyPr>
            <a:normAutofit/>
          </a:bodyPr>
          <a:lstStyle/>
          <a:p>
            <a:pPr marL="0" indent="0">
              <a:buNone/>
            </a:pPr>
            <a:r>
              <a:rPr lang="en-US" sz="2800" dirty="0"/>
              <a:t>From this point forward, your goal is to collect </a:t>
            </a:r>
            <a:r>
              <a:rPr lang="en-US" sz="2800" i="1" dirty="0"/>
              <a:t>evidence </a:t>
            </a:r>
            <a:r>
              <a:rPr lang="en-US" sz="2800" dirty="0"/>
              <a:t>that candidates do or do not meet your criteria.</a:t>
            </a:r>
          </a:p>
          <a:p>
            <a:pPr marL="0" indent="0">
              <a:buNone/>
            </a:pPr>
            <a:endParaRPr lang="en-US" sz="2400" dirty="0"/>
          </a:p>
          <a:p>
            <a:r>
              <a:rPr lang="en-US" sz="2800" dirty="0"/>
              <a:t>Create an evidence rubric for each criteria</a:t>
            </a:r>
          </a:p>
          <a:p>
            <a:r>
              <a:rPr lang="en-US" sz="2800" dirty="0"/>
              <a:t>Don’t eliminate candidates for evidence you do not yet have</a:t>
            </a:r>
          </a:p>
          <a:p>
            <a:r>
              <a:rPr lang="en-US" sz="2800" dirty="0"/>
              <a:t>Don’t use proxies</a:t>
            </a:r>
          </a:p>
        </p:txBody>
      </p:sp>
    </p:spTree>
    <p:extLst>
      <p:ext uri="{BB962C8B-B14F-4D97-AF65-F5344CB8AC3E}">
        <p14:creationId xmlns:p14="http://schemas.microsoft.com/office/powerpoint/2010/main" val="399719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a:t>Year 3, Public Phase 2: Towards A Short List</a:t>
            </a:r>
          </a:p>
        </p:txBody>
      </p:sp>
      <p:sp>
        <p:nvSpPr>
          <p:cNvPr id="3" name="Content Placeholder 2"/>
          <p:cNvSpPr>
            <a:spLocks noGrp="1"/>
          </p:cNvSpPr>
          <p:nvPr>
            <p:ph sz="quarter" idx="1"/>
          </p:nvPr>
        </p:nvSpPr>
        <p:spPr>
          <a:xfrm>
            <a:off x="612648" y="1600200"/>
            <a:ext cx="8386334" cy="5001041"/>
          </a:xfrm>
        </p:spPr>
        <p:txBody>
          <a:bodyPr>
            <a:normAutofit fontScale="77500" lnSpcReduction="20000"/>
          </a:bodyPr>
          <a:lstStyle/>
          <a:p>
            <a:pPr lvl="0"/>
            <a:r>
              <a:rPr lang="en-US" dirty="0"/>
              <a:t>All files vetted by at least two committee members. </a:t>
            </a:r>
          </a:p>
          <a:p>
            <a:pPr marL="0" indent="0">
              <a:buNone/>
            </a:pPr>
            <a:endParaRPr lang="en-US" dirty="0"/>
          </a:p>
          <a:p>
            <a:pPr lvl="0"/>
            <a:r>
              <a:rPr lang="en-US" dirty="0"/>
              <a:t>Read beyond the cover letters for evidence of a passion for teaching. Candidates can get bad advice from R1 research advisors.</a:t>
            </a:r>
          </a:p>
          <a:p>
            <a:pPr marL="0" indent="0">
              <a:buNone/>
            </a:pPr>
            <a:r>
              <a:rPr lang="en-US" dirty="0"/>
              <a:t> </a:t>
            </a:r>
          </a:p>
          <a:p>
            <a:pPr lvl="0"/>
            <a:r>
              <a:rPr lang="en-US" dirty="0"/>
              <a:t>Don’t privilege candidates who attended a similar type of institution as yours.</a:t>
            </a:r>
          </a:p>
          <a:p>
            <a:pPr marL="0" indent="0">
              <a:buNone/>
            </a:pPr>
            <a:endParaRPr lang="en-US" dirty="0"/>
          </a:p>
          <a:p>
            <a:pPr lvl="0"/>
            <a:r>
              <a:rPr lang="en-US" dirty="0"/>
              <a:t>You are looking for LONG TERM promise, not someone to cover next year’s course listings. Consider investing time, resources, and mentorship in less seasoned, but very promising candidates who would add multiple new dimensions to your department/program.</a:t>
            </a:r>
          </a:p>
          <a:p>
            <a:pPr marL="0" indent="0">
              <a:buNone/>
            </a:pPr>
            <a:endParaRPr lang="en-US" dirty="0"/>
          </a:p>
          <a:p>
            <a:pPr lvl="0"/>
            <a:r>
              <a:rPr lang="en-US" dirty="0"/>
              <a:t>Use the mechanisms you developed in Phase 1 to challenge unconscious bias in deliberations.</a:t>
            </a:r>
          </a:p>
          <a:p>
            <a:endParaRPr lang="en-US" dirty="0"/>
          </a:p>
        </p:txBody>
      </p:sp>
    </p:spTree>
    <p:extLst>
      <p:ext uri="{BB962C8B-B14F-4D97-AF65-F5344CB8AC3E}">
        <p14:creationId xmlns:p14="http://schemas.microsoft.com/office/powerpoint/2010/main" val="32754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Year 3, Public Phase 3: Preliminary Interviews</a:t>
            </a:r>
          </a:p>
        </p:txBody>
      </p:sp>
      <p:sp>
        <p:nvSpPr>
          <p:cNvPr id="3" name="Content Placeholder 2"/>
          <p:cNvSpPr>
            <a:spLocks noGrp="1"/>
          </p:cNvSpPr>
          <p:nvPr>
            <p:ph sz="quarter" idx="1"/>
          </p:nvPr>
        </p:nvSpPr>
        <p:spPr>
          <a:xfrm>
            <a:off x="612648" y="1694281"/>
            <a:ext cx="8279892" cy="4656223"/>
          </a:xfrm>
        </p:spPr>
        <p:txBody>
          <a:bodyPr>
            <a:noAutofit/>
          </a:bodyPr>
          <a:lstStyle/>
          <a:p>
            <a:pPr lvl="0"/>
            <a:r>
              <a:rPr lang="en-US" sz="2000" dirty="0"/>
              <a:t>Committee meets again to discuss interview protocol. Don’t do illegal or off-putting things.</a:t>
            </a:r>
          </a:p>
          <a:p>
            <a:pPr marL="0" indent="0">
              <a:buNone/>
            </a:pPr>
            <a:endParaRPr lang="en-US" sz="2000" dirty="0"/>
          </a:p>
          <a:p>
            <a:pPr lvl="0"/>
            <a:r>
              <a:rPr lang="en-US" sz="2000" dirty="0"/>
              <a:t>The preliminary interviewees should ideally include at least 4-5 members of underrepresented groups. </a:t>
            </a:r>
          </a:p>
          <a:p>
            <a:pPr marL="0" lvl="0" indent="0">
              <a:buNone/>
            </a:pPr>
            <a:endParaRPr lang="en-US" sz="1800" dirty="0"/>
          </a:p>
          <a:p>
            <a:pPr lvl="0"/>
            <a:r>
              <a:rPr lang="en-US" sz="2000" dirty="0"/>
              <a:t>Interviews are a two-way street. The candidates are also evaluating you.</a:t>
            </a:r>
          </a:p>
          <a:p>
            <a:pPr marL="0" indent="0">
              <a:buNone/>
            </a:pPr>
            <a:endParaRPr lang="en-US" sz="2000" dirty="0"/>
          </a:p>
          <a:p>
            <a:pPr lvl="0"/>
            <a:r>
              <a:rPr lang="en-US" sz="2000" dirty="0"/>
              <a:t>Have a diverse delegation (in gender and ethnicity) represent the committee</a:t>
            </a:r>
          </a:p>
          <a:p>
            <a:pPr marL="0" lvl="0" indent="0">
              <a:buNone/>
            </a:pPr>
            <a:endParaRPr lang="en-US" sz="2000" dirty="0"/>
          </a:p>
          <a:p>
            <a:pPr lvl="0"/>
            <a:r>
              <a:rPr lang="en-US" sz="2000" dirty="0"/>
              <a:t>If the finalist pool resulting from this process is not diverse, consider continuing the search in the next academic year.</a:t>
            </a:r>
          </a:p>
          <a:p>
            <a:pPr lvl="0"/>
            <a:endParaRPr lang="en-US" sz="2000" dirty="0"/>
          </a:p>
        </p:txBody>
      </p:sp>
    </p:spTree>
    <p:extLst>
      <p:ext uri="{BB962C8B-B14F-4D97-AF65-F5344CB8AC3E}">
        <p14:creationId xmlns:p14="http://schemas.microsoft.com/office/powerpoint/2010/main" val="362475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807"/>
          <a:stretch/>
        </p:blipFill>
        <p:spPr>
          <a:xfrm>
            <a:off x="0" y="770021"/>
            <a:ext cx="9144000" cy="5931330"/>
          </a:xfrm>
          <a:prstGeom prst="rect">
            <a:avLst/>
          </a:prstGeom>
        </p:spPr>
      </p:pic>
      <p:sp>
        <p:nvSpPr>
          <p:cNvPr id="2" name="TextBox 1"/>
          <p:cNvSpPr txBox="1"/>
          <p:nvPr/>
        </p:nvSpPr>
        <p:spPr>
          <a:xfrm>
            <a:off x="128336" y="80209"/>
            <a:ext cx="6336632" cy="584775"/>
          </a:xfrm>
          <a:prstGeom prst="rect">
            <a:avLst/>
          </a:prstGeom>
          <a:noFill/>
        </p:spPr>
        <p:txBody>
          <a:bodyPr wrap="square" rtlCol="0">
            <a:spAutoFit/>
          </a:bodyPr>
          <a:lstStyle/>
          <a:p>
            <a:r>
              <a:rPr lang="en-US" sz="3200" b="1" dirty="0"/>
              <a:t>What Do Student Activists Want?</a:t>
            </a:r>
          </a:p>
        </p:txBody>
      </p:sp>
    </p:spTree>
    <p:extLst>
      <p:ext uri="{BB962C8B-B14F-4D97-AF65-F5344CB8AC3E}">
        <p14:creationId xmlns:p14="http://schemas.microsoft.com/office/powerpoint/2010/main" val="229021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Year 3, Public Phase 4: Campus Interviews</a:t>
            </a:r>
          </a:p>
        </p:txBody>
      </p:sp>
      <p:sp>
        <p:nvSpPr>
          <p:cNvPr id="3" name="Content Placeholder 2"/>
          <p:cNvSpPr>
            <a:spLocks noGrp="1"/>
          </p:cNvSpPr>
          <p:nvPr>
            <p:ph sz="quarter" idx="1"/>
          </p:nvPr>
        </p:nvSpPr>
        <p:spPr>
          <a:xfrm>
            <a:off x="612647" y="1662920"/>
            <a:ext cx="8402011" cy="4969828"/>
          </a:xfrm>
        </p:spPr>
        <p:txBody>
          <a:bodyPr>
            <a:normAutofit fontScale="92500" lnSpcReduction="20000"/>
          </a:bodyPr>
          <a:lstStyle/>
          <a:p>
            <a:pPr lvl="0"/>
            <a:r>
              <a:rPr lang="en-US" dirty="0"/>
              <a:t>Ask the Dean to bring in 4 or 5 on–campus candidates if it significantly increases the diversity of your finalist pool.</a:t>
            </a:r>
          </a:p>
          <a:p>
            <a:pPr marL="0" indent="0">
              <a:buNone/>
            </a:pPr>
            <a:endParaRPr lang="en-US" dirty="0"/>
          </a:p>
          <a:p>
            <a:pPr lvl="0"/>
            <a:r>
              <a:rPr lang="en-US" dirty="0"/>
              <a:t>Communicate all the ways in which you plan to support the candidate in terms of resources, professional development, mentoring, etc. </a:t>
            </a:r>
          </a:p>
          <a:p>
            <a:pPr marL="0" indent="0">
              <a:buNone/>
            </a:pPr>
            <a:endParaRPr lang="en-US" dirty="0"/>
          </a:p>
          <a:p>
            <a:pPr lvl="0"/>
            <a:r>
              <a:rPr lang="en-US" dirty="0"/>
              <a:t>Follow the candidate’s lead on explicit interests in diversity and inclusion work. Include appropriate faculty and staff in interviews and/or dinner.</a:t>
            </a:r>
          </a:p>
          <a:p>
            <a:pPr marL="0" indent="0">
              <a:buNone/>
            </a:pPr>
            <a:endParaRPr lang="en-US" dirty="0"/>
          </a:p>
          <a:p>
            <a:pPr lvl="0"/>
            <a:r>
              <a:rPr lang="en-US" dirty="0"/>
              <a:t>Talk up your town.</a:t>
            </a:r>
          </a:p>
          <a:p>
            <a:endParaRPr lang="en-US" dirty="0"/>
          </a:p>
        </p:txBody>
      </p:sp>
    </p:spTree>
    <p:extLst>
      <p:ext uri="{BB962C8B-B14F-4D97-AF65-F5344CB8AC3E}">
        <p14:creationId xmlns:p14="http://schemas.microsoft.com/office/powerpoint/2010/main" val="996157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0656" cy="990600"/>
          </a:xfrm>
        </p:spPr>
        <p:txBody>
          <a:bodyPr>
            <a:noAutofit/>
          </a:bodyPr>
          <a:lstStyle/>
          <a:p>
            <a:r>
              <a:rPr lang="en-US" sz="3400" dirty="0"/>
              <a:t>Year 3, Public Phase 5: Ranking the Candidates</a:t>
            </a:r>
          </a:p>
        </p:txBody>
      </p:sp>
      <p:sp>
        <p:nvSpPr>
          <p:cNvPr id="3" name="Content Placeholder 2"/>
          <p:cNvSpPr>
            <a:spLocks noGrp="1"/>
          </p:cNvSpPr>
          <p:nvPr>
            <p:ph sz="quarter" idx="1"/>
          </p:nvPr>
        </p:nvSpPr>
        <p:spPr>
          <a:xfrm>
            <a:off x="612648" y="1678600"/>
            <a:ext cx="8370656" cy="4085703"/>
          </a:xfrm>
        </p:spPr>
        <p:txBody>
          <a:bodyPr>
            <a:noAutofit/>
          </a:bodyPr>
          <a:lstStyle/>
          <a:p>
            <a:pPr lvl="0"/>
            <a:r>
              <a:rPr lang="en-US" sz="2800" dirty="0"/>
              <a:t>Reiterate the commitment to hiring a diverse faculty.</a:t>
            </a:r>
          </a:p>
          <a:p>
            <a:pPr marL="0" indent="0">
              <a:buNone/>
            </a:pPr>
            <a:endParaRPr lang="en-US" sz="2800" dirty="0"/>
          </a:p>
          <a:p>
            <a:pPr lvl="0"/>
            <a:r>
              <a:rPr lang="en-US" sz="2800" dirty="0"/>
              <a:t>Consider feedback rubrics for faculty and student feedback.</a:t>
            </a:r>
          </a:p>
          <a:p>
            <a:pPr lvl="2"/>
            <a:r>
              <a:rPr lang="en-US" sz="2200" dirty="0"/>
              <a:t>See example of recommendations for student feedback</a:t>
            </a:r>
          </a:p>
        </p:txBody>
      </p:sp>
    </p:spTree>
    <p:extLst>
      <p:ext uri="{BB962C8B-B14F-4D97-AF65-F5344CB8AC3E}">
        <p14:creationId xmlns:p14="http://schemas.microsoft.com/office/powerpoint/2010/main" val="3030993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0656" cy="990600"/>
          </a:xfrm>
        </p:spPr>
        <p:txBody>
          <a:bodyPr>
            <a:normAutofit fontScale="90000"/>
          </a:bodyPr>
          <a:lstStyle/>
          <a:p>
            <a:r>
              <a:rPr lang="en-US" sz="3800" dirty="0"/>
              <a:t>Year 3, Public Phase 5: Ranking the Candidates</a:t>
            </a:r>
          </a:p>
        </p:txBody>
      </p:sp>
      <p:sp>
        <p:nvSpPr>
          <p:cNvPr id="3" name="Content Placeholder 2"/>
          <p:cNvSpPr>
            <a:spLocks noGrp="1"/>
          </p:cNvSpPr>
          <p:nvPr>
            <p:ph sz="quarter" idx="1"/>
          </p:nvPr>
        </p:nvSpPr>
        <p:spPr>
          <a:xfrm>
            <a:off x="612648" y="1678600"/>
            <a:ext cx="8370656" cy="4085703"/>
          </a:xfrm>
        </p:spPr>
        <p:txBody>
          <a:bodyPr>
            <a:noAutofit/>
          </a:bodyPr>
          <a:lstStyle/>
          <a:p>
            <a:pPr lvl="0"/>
            <a:r>
              <a:rPr lang="en-US" sz="2800" dirty="0"/>
              <a:t>Remember that you are looking for LONG TERM promise, not someone to cover next year’s course listings. Consider investing time, resources, and mentorship in less seasoned, but very promising candidates who would add multiple new dimensions to your department/program.</a:t>
            </a:r>
          </a:p>
          <a:p>
            <a:pPr marL="0" indent="0">
              <a:buNone/>
            </a:pPr>
            <a:endParaRPr lang="en-US" sz="2800" dirty="0"/>
          </a:p>
          <a:p>
            <a:pPr lvl="0"/>
            <a:r>
              <a:rPr lang="en-US" sz="2800" dirty="0"/>
              <a:t>How far can you stretch for a great candidate? How might you adjust future positions to accommodate particular candidates in this search?</a:t>
            </a:r>
          </a:p>
        </p:txBody>
      </p:sp>
    </p:spTree>
    <p:extLst>
      <p:ext uri="{BB962C8B-B14F-4D97-AF65-F5344CB8AC3E}">
        <p14:creationId xmlns:p14="http://schemas.microsoft.com/office/powerpoint/2010/main" val="58882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Year 3, Public Phase 6: Making the Offer</a:t>
            </a:r>
          </a:p>
        </p:txBody>
      </p:sp>
      <p:sp>
        <p:nvSpPr>
          <p:cNvPr id="3" name="Content Placeholder 2"/>
          <p:cNvSpPr>
            <a:spLocks noGrp="1"/>
          </p:cNvSpPr>
          <p:nvPr>
            <p:ph sz="quarter" idx="1"/>
          </p:nvPr>
        </p:nvSpPr>
        <p:spPr>
          <a:xfrm>
            <a:off x="612648" y="1600200"/>
            <a:ext cx="8153400" cy="2225698"/>
          </a:xfrm>
        </p:spPr>
        <p:txBody>
          <a:bodyPr/>
          <a:lstStyle/>
          <a:p>
            <a:pPr lvl="0"/>
            <a:endParaRPr lang="en-US" sz="4400" dirty="0"/>
          </a:p>
          <a:p>
            <a:pPr marL="0" indent="0" algn="ctr">
              <a:buNone/>
            </a:pPr>
            <a:r>
              <a:rPr lang="en-US" sz="6600" dirty="0"/>
              <a:t>Hire for 2055.</a:t>
            </a:r>
          </a:p>
          <a:p>
            <a:pPr marL="0" indent="0">
              <a:buNone/>
            </a:pPr>
            <a:endParaRPr lang="en-US" dirty="0"/>
          </a:p>
        </p:txBody>
      </p:sp>
    </p:spTree>
    <p:extLst>
      <p:ext uri="{BB962C8B-B14F-4D97-AF65-F5344CB8AC3E}">
        <p14:creationId xmlns:p14="http://schemas.microsoft.com/office/powerpoint/2010/main" val="607079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Changing the process, changes the outcomes!</a:t>
            </a:r>
          </a:p>
        </p:txBody>
      </p:sp>
      <p:sp>
        <p:nvSpPr>
          <p:cNvPr id="6" name="Content Placeholder 5"/>
          <p:cNvSpPr>
            <a:spLocks noGrp="1"/>
          </p:cNvSpPr>
          <p:nvPr>
            <p:ph sz="quarter" idx="1"/>
          </p:nvPr>
        </p:nvSpPr>
        <p:spPr>
          <a:xfrm>
            <a:off x="612648" y="1718952"/>
            <a:ext cx="8153400" cy="98981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Faculty of Color and/or Women in STEM Hires at Reed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799776342"/>
              </p:ext>
            </p:extLst>
          </p:nvPr>
        </p:nvGraphicFramePr>
        <p:xfrm>
          <a:off x="612648" y="2621477"/>
          <a:ext cx="8153400" cy="1381760"/>
        </p:xfrm>
        <a:graphic>
          <a:graphicData uri="http://schemas.openxmlformats.org/drawingml/2006/table">
            <a:tbl>
              <a:tblPr firstRow="1" bandRow="1">
                <a:tableStyleId>{69012ECD-51FC-41F1-AA8D-1B2483CD663E}</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 of Total Hires</a:t>
                      </a:r>
                    </a:p>
                  </a:txBody>
                  <a:tcPr/>
                </a:tc>
                <a:tc>
                  <a:txBody>
                    <a:bodyPr/>
                    <a:lstStyle/>
                    <a:p>
                      <a:r>
                        <a:rPr lang="en-US" dirty="0"/>
                        <a:t>% of Hires were </a:t>
                      </a:r>
                      <a:r>
                        <a:rPr lang="en-US" dirty="0" err="1"/>
                        <a:t>FoC</a:t>
                      </a:r>
                      <a:r>
                        <a:rPr lang="en-US" dirty="0"/>
                        <a:t> and/or Women in STEM</a:t>
                      </a:r>
                    </a:p>
                  </a:txBody>
                  <a:tcPr/>
                </a:tc>
                <a:extLst>
                  <a:ext uri="{0D108BD9-81ED-4DB2-BD59-A6C34878D82A}">
                    <a16:rowId xmlns:a16="http://schemas.microsoft.com/office/drawing/2014/main" val="10000"/>
                  </a:ext>
                </a:extLst>
              </a:tr>
              <a:tr h="370840">
                <a:tc>
                  <a:txBody>
                    <a:bodyPr/>
                    <a:lstStyle/>
                    <a:p>
                      <a:r>
                        <a:rPr lang="en-US" dirty="0"/>
                        <a:t>2011-2020</a:t>
                      </a:r>
                    </a:p>
                  </a:txBody>
                  <a:tcPr/>
                </a:tc>
                <a:tc>
                  <a:txBody>
                    <a:bodyPr/>
                    <a:lstStyle/>
                    <a:p>
                      <a:r>
                        <a:rPr lang="en-US" dirty="0"/>
                        <a:t>57</a:t>
                      </a:r>
                    </a:p>
                  </a:txBody>
                  <a:tcPr/>
                </a:tc>
                <a:tc>
                  <a:txBody>
                    <a:bodyPr/>
                    <a:lstStyle/>
                    <a:p>
                      <a:r>
                        <a:rPr lang="en-US" dirty="0"/>
                        <a:t>63.2%</a:t>
                      </a:r>
                    </a:p>
                  </a:txBody>
                  <a:tcPr/>
                </a:tc>
                <a:extLst>
                  <a:ext uri="{0D108BD9-81ED-4DB2-BD59-A6C34878D82A}">
                    <a16:rowId xmlns:a16="http://schemas.microsoft.com/office/drawing/2014/main" val="10001"/>
                  </a:ext>
                </a:extLst>
              </a:tr>
              <a:tr h="370840">
                <a:tc>
                  <a:txBody>
                    <a:bodyPr/>
                    <a:lstStyle/>
                    <a:p>
                      <a:r>
                        <a:rPr lang="en-US" dirty="0"/>
                        <a:t>2002-2011</a:t>
                      </a:r>
                    </a:p>
                  </a:txBody>
                  <a:tcPr/>
                </a:tc>
                <a:tc>
                  <a:txBody>
                    <a:bodyPr/>
                    <a:lstStyle/>
                    <a:p>
                      <a:r>
                        <a:rPr lang="en-US" dirty="0"/>
                        <a:t>51</a:t>
                      </a:r>
                    </a:p>
                  </a:txBody>
                  <a:tcPr/>
                </a:tc>
                <a:tc>
                  <a:txBody>
                    <a:bodyPr/>
                    <a:lstStyle/>
                    <a:p>
                      <a:r>
                        <a:rPr lang="en-US" dirty="0"/>
                        <a:t>19.6%</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426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sz="quarter" idx="1"/>
          </p:nvPr>
        </p:nvSpPr>
        <p:spPr/>
        <p:txBody>
          <a:bodyPr>
            <a:normAutofit fontScale="92500" lnSpcReduction="10000"/>
          </a:bodyPr>
          <a:lstStyle/>
          <a:p>
            <a:r>
              <a:rPr lang="en-US" dirty="0"/>
              <a:t>Of the strategies you learned about today, identify 3 that you would like to implement in your next search.</a:t>
            </a:r>
            <a:br>
              <a:rPr lang="en-US" dirty="0"/>
            </a:br>
            <a:endParaRPr lang="en-US" dirty="0"/>
          </a:p>
          <a:p>
            <a:r>
              <a:rPr lang="en-US" dirty="0"/>
              <a:t>For each strategy, identify what is your VERY NEXT STEP necessary to implement it</a:t>
            </a:r>
            <a:br>
              <a:rPr lang="en-US" dirty="0"/>
            </a:br>
            <a:endParaRPr lang="en-US" dirty="0"/>
          </a:p>
          <a:p>
            <a:r>
              <a:rPr lang="en-US" dirty="0"/>
              <a:t>Commit to taking these steps within two weeks of returning to your campus.</a:t>
            </a:r>
          </a:p>
          <a:p>
            <a:endParaRPr lang="en-US" dirty="0"/>
          </a:p>
          <a:p>
            <a:pPr marL="0" indent="0" algn="ctr">
              <a:buNone/>
            </a:pPr>
            <a:r>
              <a:rPr lang="en-US" sz="2600" dirty="0"/>
              <a:t>ACTIVITY 6</a:t>
            </a:r>
          </a:p>
        </p:txBody>
      </p:sp>
    </p:spTree>
    <p:extLst>
      <p:ext uri="{BB962C8B-B14F-4D97-AF65-F5344CB8AC3E}">
        <p14:creationId xmlns:p14="http://schemas.microsoft.com/office/powerpoint/2010/main" val="103133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2"/>
          </p:nvPr>
        </p:nvSpPr>
        <p:spPr/>
        <p:txBody>
          <a:bodyPr>
            <a:normAutofit/>
          </a:bodyPr>
          <a:lstStyle/>
          <a:p>
            <a:r>
              <a:rPr lang="en-US" sz="2200" dirty="0"/>
              <a:t>Contact Info</a:t>
            </a:r>
          </a:p>
        </p:txBody>
      </p:sp>
      <p:sp>
        <p:nvSpPr>
          <p:cNvPr id="4" name="Content Placeholder 3"/>
          <p:cNvSpPr>
            <a:spLocks noGrp="1"/>
          </p:cNvSpPr>
          <p:nvPr>
            <p:ph sz="quarter" idx="1"/>
          </p:nvPr>
        </p:nvSpPr>
        <p:spPr/>
        <p:txBody>
          <a:bodyPr>
            <a:normAutofit fontScale="85000" lnSpcReduction="20000"/>
          </a:bodyPr>
          <a:lstStyle/>
          <a:p>
            <a:pPr marL="0" indent="0">
              <a:buNone/>
            </a:pPr>
            <a:r>
              <a:rPr lang="en-US" dirty="0"/>
              <a:t>Mary James</a:t>
            </a:r>
          </a:p>
          <a:p>
            <a:pPr marL="0" indent="0">
              <a:buNone/>
            </a:pPr>
            <a:r>
              <a:rPr lang="en-US" dirty="0"/>
              <a:t>Dean for Institutional Diversity &amp; A. A. Knowlton Professor of Physics</a:t>
            </a:r>
          </a:p>
          <a:p>
            <a:pPr marL="0" indent="0">
              <a:buNone/>
            </a:pPr>
            <a:r>
              <a:rPr lang="en-US" dirty="0"/>
              <a:t>Reed College</a:t>
            </a:r>
          </a:p>
          <a:p>
            <a:pPr marL="0" indent="0">
              <a:buNone/>
            </a:pPr>
            <a:r>
              <a:rPr lang="en-US" dirty="0">
                <a:hlinkClick r:id="rId3"/>
              </a:rPr>
              <a:t>institutional.diversity@reed.edu</a:t>
            </a:r>
            <a:r>
              <a:rPr lang="en-US" dirty="0"/>
              <a:t> </a:t>
            </a:r>
          </a:p>
          <a:p>
            <a:pPr marL="0" indent="0">
              <a:buNone/>
            </a:pPr>
            <a:endParaRPr lang="en-US" dirty="0"/>
          </a:p>
          <a:p>
            <a:pPr marL="0" indent="0">
              <a:buNone/>
            </a:pPr>
            <a:r>
              <a:rPr lang="en-US" dirty="0" err="1"/>
              <a:t>Jessika</a:t>
            </a:r>
            <a:r>
              <a:rPr lang="en-US" dirty="0"/>
              <a:t> Chi</a:t>
            </a:r>
          </a:p>
          <a:p>
            <a:pPr marL="0" indent="0">
              <a:buNone/>
            </a:pPr>
            <a:r>
              <a:rPr lang="en-US" dirty="0"/>
              <a:t>Assistant Dean for Institutional Diversity</a:t>
            </a:r>
          </a:p>
          <a:p>
            <a:pPr marL="0" indent="0">
              <a:buNone/>
            </a:pPr>
            <a:r>
              <a:rPr lang="en-US" dirty="0"/>
              <a:t>Reed College</a:t>
            </a:r>
          </a:p>
          <a:p>
            <a:pPr marL="0" indent="0">
              <a:buNone/>
            </a:pPr>
            <a:r>
              <a:rPr lang="en-US" dirty="0">
                <a:hlinkClick r:id="rId4"/>
              </a:rPr>
              <a:t>jchi@reed.edu</a:t>
            </a:r>
            <a:r>
              <a:rPr lang="en-US" dirty="0"/>
              <a:t> </a:t>
            </a:r>
          </a:p>
          <a:p>
            <a:pPr marL="0" indent="0">
              <a:buNone/>
            </a:pPr>
            <a:r>
              <a:rPr lang="en-US" dirty="0"/>
              <a:t>@</a:t>
            </a:r>
            <a:r>
              <a:rPr lang="en-US" dirty="0" err="1"/>
              <a:t>jessikachi</a:t>
            </a:r>
            <a:r>
              <a:rPr lang="en-US" dirty="0"/>
              <a:t> </a:t>
            </a:r>
          </a:p>
        </p:txBody>
      </p:sp>
    </p:spTree>
    <p:extLst>
      <p:ext uri="{BB962C8B-B14F-4D97-AF65-F5344CB8AC3E}">
        <p14:creationId xmlns:p14="http://schemas.microsoft.com/office/powerpoint/2010/main" val="358473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Student Demographic Projections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53692384"/>
              </p:ext>
            </p:extLst>
          </p:nvPr>
        </p:nvGraphicFramePr>
        <p:xfrm>
          <a:off x="765781" y="1829692"/>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76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4907" y="62715"/>
            <a:ext cx="7791801" cy="3139321"/>
          </a:xfrm>
          <a:prstGeom prst="rect">
            <a:avLst/>
          </a:prstGeom>
          <a:noFill/>
        </p:spPr>
        <p:txBody>
          <a:bodyPr wrap="square" lIns="91429" tIns="45714" rIns="91429" bIns="45714" rtlCol="0">
            <a:spAutoFit/>
          </a:bodyPr>
          <a:lstStyle/>
          <a:p>
            <a:r>
              <a:rPr lang="en-US" sz="6600" i="1" dirty="0"/>
              <a:t>“Every system is perfectly designed to get the results it gets.”</a:t>
            </a:r>
          </a:p>
        </p:txBody>
      </p:sp>
      <p:pic>
        <p:nvPicPr>
          <p:cNvPr id="4" name="Picture Placeholder 6" descr="Commercialisation_Blueprint.jpg"/>
          <p:cNvPicPr>
            <a:picLocks noChangeAspect="1"/>
          </p:cNvPicPr>
          <p:nvPr/>
        </p:nvPicPr>
        <p:blipFill>
          <a:blip r:embed="rId3">
            <a:alphaModFix amt="20000"/>
            <a:extLst>
              <a:ext uri="{28A0092B-C50C-407E-A947-70E740481C1C}">
                <a14:useLocalDpi xmlns:a14="http://schemas.microsoft.com/office/drawing/2010/main" val="0"/>
              </a:ext>
            </a:extLst>
          </a:blip>
          <a:srcRect l="2008" r="2008"/>
          <a:stretch>
            <a:fillRect/>
          </a:stretch>
        </p:blipFill>
        <p:spPr>
          <a:xfrm>
            <a:off x="1" y="0"/>
            <a:ext cx="9174163" cy="6858000"/>
          </a:xfrm>
          <a:prstGeom prst="rect">
            <a:avLst/>
          </a:prstGeom>
        </p:spPr>
      </p:pic>
    </p:spTree>
    <p:extLst>
      <p:ext uri="{BB962C8B-B14F-4D97-AF65-F5344CB8AC3E}">
        <p14:creationId xmlns:p14="http://schemas.microsoft.com/office/powerpoint/2010/main" val="72435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PWI University</a:t>
            </a:r>
            <a:br>
              <a:rPr lang="en-US" dirty="0"/>
            </a:br>
            <a:r>
              <a:rPr lang="en-US" dirty="0"/>
              <a:t>Demographic Data Definitions</a:t>
            </a:r>
          </a:p>
        </p:txBody>
      </p:sp>
      <p:sp>
        <p:nvSpPr>
          <p:cNvPr id="3" name="Content Placeholder 2"/>
          <p:cNvSpPr>
            <a:spLocks noGrp="1"/>
          </p:cNvSpPr>
          <p:nvPr>
            <p:ph sz="quarter" idx="1"/>
          </p:nvPr>
        </p:nvSpPr>
        <p:spPr>
          <a:xfrm>
            <a:off x="612649" y="1600200"/>
            <a:ext cx="8344510" cy="4495800"/>
          </a:xfrm>
        </p:spPr>
        <p:txBody>
          <a:bodyPr>
            <a:normAutofit/>
          </a:bodyPr>
          <a:lstStyle/>
          <a:p>
            <a:r>
              <a:rPr lang="en-US" b="1" dirty="0"/>
              <a:t>Underrepresented Minority </a:t>
            </a:r>
            <a:r>
              <a:rPr lang="en-US" dirty="0"/>
              <a:t>(</a:t>
            </a:r>
            <a:r>
              <a:rPr lang="en-US" b="1" dirty="0"/>
              <a:t>URM</a:t>
            </a:r>
            <a:r>
              <a:rPr lang="en-US" dirty="0"/>
              <a:t>): </a:t>
            </a:r>
            <a:r>
              <a:rPr lang="en-US" sz="2600" i="1" dirty="0"/>
              <a:t>Domestic</a:t>
            </a:r>
            <a:r>
              <a:rPr lang="en-US" i="1" dirty="0"/>
              <a:t> </a:t>
            </a:r>
            <a:r>
              <a:rPr lang="en-US" sz="2600" i="1" dirty="0"/>
              <a:t>racial and ethnic populations that are underrepresented at the college/university relative to their numbers in the general U.S. domestic population. </a:t>
            </a:r>
            <a:endParaRPr lang="en-US" sz="2600" dirty="0"/>
          </a:p>
          <a:p>
            <a:pPr lvl="2"/>
            <a:r>
              <a:rPr lang="en-US" dirty="0"/>
              <a:t>Black/African American</a:t>
            </a:r>
          </a:p>
          <a:p>
            <a:pPr lvl="2"/>
            <a:r>
              <a:rPr lang="en-US" dirty="0"/>
              <a:t>Hispanic/</a:t>
            </a:r>
            <a:r>
              <a:rPr lang="en-US" dirty="0" err="1"/>
              <a:t>Latinx</a:t>
            </a:r>
            <a:r>
              <a:rPr lang="en-US" dirty="0"/>
              <a:t>:</a:t>
            </a:r>
            <a:r>
              <a:rPr lang="en-US" sz="1800" dirty="0"/>
              <a:t> </a:t>
            </a:r>
            <a:r>
              <a:rPr lang="en-US" sz="1800" i="1" dirty="0"/>
              <a:t>Cuban/Mexican/Puerto Rican, South or Central American</a:t>
            </a:r>
          </a:p>
          <a:p>
            <a:pPr lvl="2"/>
            <a:r>
              <a:rPr lang="en-US" dirty="0"/>
              <a:t>Native American/Alaska Native</a:t>
            </a:r>
          </a:p>
          <a:p>
            <a:pPr lvl="2"/>
            <a:r>
              <a:rPr lang="en-US" dirty="0"/>
              <a:t>Pacific Islander/Native Hawaiian</a:t>
            </a:r>
          </a:p>
          <a:p>
            <a:r>
              <a:rPr lang="en-US" b="1" dirty="0"/>
              <a:t>Faculty of Color</a:t>
            </a:r>
          </a:p>
          <a:p>
            <a:pPr lvl="2"/>
            <a:r>
              <a:rPr lang="en-US" dirty="0"/>
              <a:t>URM groups + Middle Eastern descent + Asian American</a:t>
            </a:r>
          </a:p>
        </p:txBody>
      </p:sp>
    </p:spTree>
    <p:extLst>
      <p:ext uri="{BB962C8B-B14F-4D97-AF65-F5344CB8AC3E}">
        <p14:creationId xmlns:p14="http://schemas.microsoft.com/office/powerpoint/2010/main" val="193688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6340"/>
            <a:ext cx="8153400" cy="990600"/>
          </a:xfrm>
        </p:spPr>
        <p:txBody>
          <a:bodyPr>
            <a:normAutofit fontScale="90000"/>
          </a:bodyPr>
          <a:lstStyle/>
          <a:p>
            <a:r>
              <a:rPr lang="en-US" dirty="0"/>
              <a:t>PWIU Underrepresented (URM)</a:t>
            </a:r>
            <a:br>
              <a:rPr lang="en-US" dirty="0"/>
            </a:br>
            <a:r>
              <a:rPr lang="en-US" dirty="0"/>
              <a:t>Tenure Track/Tenured Faculty</a:t>
            </a:r>
          </a:p>
        </p:txBody>
      </p:sp>
      <p:graphicFrame>
        <p:nvGraphicFramePr>
          <p:cNvPr id="4" name="Content Placeholder 4"/>
          <p:cNvGraphicFramePr>
            <a:graphicFrameLocks noGrp="1"/>
          </p:cNvGraphicFramePr>
          <p:nvPr>
            <p:ph sz="quarter" idx="1"/>
            <p:extLst>
              <p:ext uri="{D42A27DB-BD31-4B8C-83A1-F6EECF244321}">
                <p14:modId xmlns:p14="http://schemas.microsoft.com/office/powerpoint/2010/main" val="1373626066"/>
              </p:ext>
            </p:extLst>
          </p:nvPr>
        </p:nvGraphicFramePr>
        <p:xfrm>
          <a:off x="118542" y="1600200"/>
          <a:ext cx="8881535" cy="5071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311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1"/>
            <a:ext cx="8153400" cy="821267"/>
          </a:xfrm>
        </p:spPr>
        <p:txBody>
          <a:bodyPr>
            <a:noAutofit/>
          </a:bodyPr>
          <a:lstStyle/>
          <a:p>
            <a:r>
              <a:rPr lang="en-US" sz="3600" dirty="0"/>
              <a:t>If PWIU Tenure Track/Tenured Faculty matched the 2020 Census…</a:t>
            </a:r>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3031641353"/>
              </p:ext>
            </p:extLst>
          </p:nvPr>
        </p:nvGraphicFramePr>
        <p:xfrm>
          <a:off x="287874" y="1600201"/>
          <a:ext cx="8716433" cy="497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05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PWIU URM</a:t>
            </a:r>
            <a:br>
              <a:rPr lang="en-US" sz="3200" dirty="0"/>
            </a:br>
            <a:r>
              <a:rPr lang="en-US" sz="3200" dirty="0"/>
              <a:t>Tenure Track/Tenured Faculty by Department</a:t>
            </a:r>
          </a:p>
        </p:txBody>
      </p:sp>
      <p:graphicFrame>
        <p:nvGraphicFramePr>
          <p:cNvPr id="5" name="Content Placeholder 3"/>
          <p:cNvGraphicFramePr>
            <a:graphicFrameLocks noGrp="1"/>
          </p:cNvGraphicFramePr>
          <p:nvPr>
            <p:ph sz="quarter" idx="1"/>
            <p:extLst>
              <p:ext uri="{D42A27DB-BD31-4B8C-83A1-F6EECF244321}">
                <p14:modId xmlns:p14="http://schemas.microsoft.com/office/powerpoint/2010/main" val="1142071664"/>
              </p:ext>
            </p:extLst>
          </p:nvPr>
        </p:nvGraphicFramePr>
        <p:xfrm>
          <a:off x="245533" y="1752600"/>
          <a:ext cx="8746067" cy="5012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7536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Override1.xml.rels><?xml version="1.0" encoding="UTF-8" standalone="yes"?>
<Relationships xmlns="http://schemas.openxmlformats.org/package/2006/relationships"><Relationship Id="rId1" Type="http://schemas.openxmlformats.org/officeDocument/2006/relationships/image" Target="NULL"/></Relationships>
</file>

<file path=ppt/theme/_rels/themeOverrid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Median">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OID 2 theme">
    <a:dk1>
      <a:sysClr val="windowText" lastClr="000000"/>
    </a:dk1>
    <a:lt1>
      <a:sysClr val="window" lastClr="FFFFFF"/>
    </a:lt1>
    <a:dk2>
      <a:srgbClr val="212121"/>
    </a:dk2>
    <a:lt2>
      <a:srgbClr val="ECE9C6"/>
    </a:lt2>
    <a:accent1>
      <a:srgbClr val="CD3721"/>
    </a:accent1>
    <a:accent2>
      <a:srgbClr val="E37A1E"/>
    </a:accent2>
    <a:accent3>
      <a:srgbClr val="D0BE40"/>
    </a:accent3>
    <a:accent4>
      <a:srgbClr val="877F6C"/>
    </a:accent4>
    <a:accent5>
      <a:srgbClr val="972109"/>
    </a:accent5>
    <a:accent6>
      <a:srgbClr val="AEB795"/>
    </a:accent6>
    <a:hlink>
      <a:srgbClr val="CC9900"/>
    </a:hlink>
    <a:folHlink>
      <a:srgbClr val="B2B2B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18358</TotalTime>
  <Words>1613</Words>
  <Application>Microsoft Office PowerPoint</Application>
  <PresentationFormat>Letter Paper (8.5x11 in)</PresentationFormat>
  <Paragraphs>194</Paragraphs>
  <Slides>36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Tw Cen MT</vt:lpstr>
      <vt:lpstr>Wingdings</vt:lpstr>
      <vt:lpstr>Wingdings 2</vt:lpstr>
      <vt:lpstr>Median</vt:lpstr>
      <vt:lpstr>PowerPoint Presentation</vt:lpstr>
      <vt:lpstr>Year  2055</vt:lpstr>
      <vt:lpstr>PowerPoint Presentation</vt:lpstr>
      <vt:lpstr>U.S. Student Demographic Projections</vt:lpstr>
      <vt:lpstr>PowerPoint Presentation</vt:lpstr>
      <vt:lpstr>PWI University Demographic Data Definitions</vt:lpstr>
      <vt:lpstr>PWIU Underrepresented (URM) Tenure Track/Tenured Faculty</vt:lpstr>
      <vt:lpstr>If PWIU Tenure Track/Tenured Faculty matched the 2020 Census…</vt:lpstr>
      <vt:lpstr>PWIU URM Tenure Track/Tenured Faculty by Department</vt:lpstr>
      <vt:lpstr>PWIU URM + Faculty of Color Tenure Track/Tenured Faculty by Department</vt:lpstr>
      <vt:lpstr>PWIU URM + Faculty of Color Tenure Track/Tenured Faculty</vt:lpstr>
      <vt:lpstr> 2010-2020 Underrepresented (URM) TT Faculty </vt:lpstr>
      <vt:lpstr>To change the outcome, you have to change the process.</vt:lpstr>
      <vt:lpstr>Search Phases</vt:lpstr>
      <vt:lpstr>Overall Search Goal</vt:lpstr>
      <vt:lpstr>Year 1, Preparatory Phase: Strategic Planning</vt:lpstr>
      <vt:lpstr>Year 2, Preparatory Phase: Nuts &amp; Bolts</vt:lpstr>
      <vt:lpstr>Year 2, Preparatory Phase: Create an expansive and flexible vision</vt:lpstr>
      <vt:lpstr>Year 2, Preparatory Phase: Anticipate Forms of Bias </vt:lpstr>
      <vt:lpstr>Year 2, Preparatory Phase: Building a Diverse Candidate Pool </vt:lpstr>
      <vt:lpstr>Year 2, Preparatory Phase: Building a Diverse Candidate Pool </vt:lpstr>
      <vt:lpstr>Year 2, Preparatory Phase: Building a Diverse Candidate Pool </vt:lpstr>
      <vt:lpstr>Year 2, Preparatory Phase: Creating the Job Description</vt:lpstr>
      <vt:lpstr>Year 2, Preparatory Phase: Creating the Search Committee</vt:lpstr>
      <vt:lpstr>Year 3, Public Phase 1: Before opening files</vt:lpstr>
      <vt:lpstr>Year 3, Public Phase 1: Before opening files</vt:lpstr>
      <vt:lpstr>Year 3, Public Phase 1: Evidence-based evaluation of candidates</vt:lpstr>
      <vt:lpstr>Year 3, Public Phase 2: Towards A Short List</vt:lpstr>
      <vt:lpstr>Year 3, Public Phase 3: Preliminary Interviews</vt:lpstr>
      <vt:lpstr>Year 3, Public Phase 4: Campus Interviews</vt:lpstr>
      <vt:lpstr>Year 3, Public Phase 5: Ranking the Candidates</vt:lpstr>
      <vt:lpstr>Year 3, Public Phase 5: Ranking the Candidates</vt:lpstr>
      <vt:lpstr>Year 3, Public Phase 6: Making the Offer</vt:lpstr>
      <vt:lpstr>Changing the process, changes the outcomes!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Diversity report</dc:title>
  <dc:creator>Admin User</dc:creator>
  <cp:lastModifiedBy>Windows User</cp:lastModifiedBy>
  <cp:revision>809</cp:revision>
  <cp:lastPrinted>2018-05-24T21:26:05Z</cp:lastPrinted>
  <dcterms:created xsi:type="dcterms:W3CDTF">2014-02-24T19:52:02Z</dcterms:created>
  <dcterms:modified xsi:type="dcterms:W3CDTF">2021-06-09T16:36:56Z</dcterms:modified>
</cp:coreProperties>
</file>